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8" r:id="rId5"/>
    <p:sldId id="259" r:id="rId6"/>
    <p:sldId id="260" r:id="rId7"/>
    <p:sldId id="261" r:id="rId8"/>
    <p:sldId id="262" r:id="rId9"/>
    <p:sldId id="263" r:id="rId10"/>
    <p:sldId id="264" r:id="rId11"/>
    <p:sldId id="273" r:id="rId12"/>
    <p:sldId id="265" r:id="rId13"/>
    <p:sldId id="266" r:id="rId14"/>
    <p:sldId id="268" r:id="rId15"/>
    <p:sldId id="269" r:id="rId16"/>
    <p:sldId id="270" r:id="rId17"/>
    <p:sldId id="271" r:id="rId18"/>
    <p:sldId id="267" r:id="rId19"/>
    <p:sldId id="272" r:id="rId20"/>
    <p:sldId id="274" r:id="rId21"/>
    <p:sldId id="275" r:id="rId22"/>
    <p:sldId id="276"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3" autoAdjust="0"/>
    <p:restoredTop sz="94660"/>
  </p:normalViewPr>
  <p:slideViewPr>
    <p:cSldViewPr snapToGrid="0">
      <p:cViewPr varScale="1">
        <p:scale>
          <a:sx n="75" d="100"/>
          <a:sy n="75" d="100"/>
        </p:scale>
        <p:origin x="66"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A6EC6A-266D-4E25-A781-1F8139F3077D}"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218466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6EC6A-266D-4E25-A781-1F8139F3077D}"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356959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6EC6A-266D-4E25-A781-1F8139F3077D}"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306626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6EC6A-266D-4E25-A781-1F8139F3077D}"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200095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6EC6A-266D-4E25-A781-1F8139F3077D}"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388068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A6EC6A-266D-4E25-A781-1F8139F3077D}" type="datetimeFigureOut">
              <a:rPr lang="en-GB" smtClean="0"/>
              <a:t>18/01/2017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56011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A6EC6A-266D-4E25-A781-1F8139F3077D}" type="datetimeFigureOut">
              <a:rPr lang="en-GB" smtClean="0"/>
              <a:t>18/01/2017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270684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A6EC6A-266D-4E25-A781-1F8139F3077D}" type="datetimeFigureOut">
              <a:rPr lang="en-GB" smtClean="0"/>
              <a:t>18/01/2017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351557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6EC6A-266D-4E25-A781-1F8139F3077D}" type="datetimeFigureOut">
              <a:rPr lang="en-GB" smtClean="0"/>
              <a:t>18/01/2017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2623159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6EC6A-266D-4E25-A781-1F8139F3077D}" type="datetimeFigureOut">
              <a:rPr lang="en-GB" smtClean="0"/>
              <a:t>18/01/2017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298642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6EC6A-266D-4E25-A781-1F8139F3077D}" type="datetimeFigureOut">
              <a:rPr lang="en-GB" smtClean="0"/>
              <a:t>18/01/2017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F041D5-EE8B-491A-A619-CC9907A65443}" type="slidenum">
              <a:rPr lang="en-GB" smtClean="0"/>
              <a:t>‹#›</a:t>
            </a:fld>
            <a:endParaRPr lang="en-GB"/>
          </a:p>
        </p:txBody>
      </p:sp>
    </p:spTree>
    <p:extLst>
      <p:ext uri="{BB962C8B-B14F-4D97-AF65-F5344CB8AC3E}">
        <p14:creationId xmlns:p14="http://schemas.microsoft.com/office/powerpoint/2010/main" val="3835885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6EC6A-266D-4E25-A781-1F8139F3077D}" type="datetimeFigureOut">
              <a:rPr lang="en-GB" smtClean="0"/>
              <a:t>18/01/2017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041D5-EE8B-491A-A619-CC9907A65443}" type="slidenum">
              <a:rPr lang="en-GB" smtClean="0"/>
              <a:t>‹#›</a:t>
            </a:fld>
            <a:endParaRPr lang="en-GB"/>
          </a:p>
        </p:txBody>
      </p:sp>
    </p:spTree>
    <p:extLst>
      <p:ext uri="{BB962C8B-B14F-4D97-AF65-F5344CB8AC3E}">
        <p14:creationId xmlns:p14="http://schemas.microsoft.com/office/powerpoint/2010/main" val="228249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National Socialist Consolidation of Power</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80998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Terror and Repression</a:t>
            </a:r>
            <a:endParaRPr lang="en-GB" dirty="0"/>
          </a:p>
        </p:txBody>
      </p:sp>
      <p:sp>
        <p:nvSpPr>
          <p:cNvPr id="3" name="Content Placeholder 2"/>
          <p:cNvSpPr>
            <a:spLocks noGrp="1"/>
          </p:cNvSpPr>
          <p:nvPr>
            <p:ph idx="1"/>
          </p:nvPr>
        </p:nvSpPr>
        <p:spPr/>
        <p:txBody>
          <a:bodyPr>
            <a:normAutofit lnSpcReduction="10000"/>
          </a:bodyPr>
          <a:lstStyle/>
          <a:p>
            <a:r>
              <a:rPr lang="en-GB" dirty="0" smtClean="0"/>
              <a:t>Gestapo were the Prussian secret police that became the German secret police in 1933. </a:t>
            </a:r>
          </a:p>
          <a:p>
            <a:r>
              <a:rPr lang="en-GB" dirty="0" smtClean="0"/>
              <a:t>The SS were authorised to act as an extra police force in 1933 – they used the Reichstag Fire decree to take suspects into “protective custody”.</a:t>
            </a:r>
          </a:p>
          <a:p>
            <a:r>
              <a:rPr lang="en-GB" dirty="0" smtClean="0"/>
              <a:t>Both are powerful police forces in Germany, they overlap. Historians refer to them as the SS-Gestapo complex.</a:t>
            </a:r>
          </a:p>
          <a:p>
            <a:r>
              <a:rPr lang="en-GB" dirty="0" smtClean="0"/>
              <a:t>SA are the Nazi party bully boys used as a blunt instrument to smash opposition.</a:t>
            </a:r>
          </a:p>
          <a:p>
            <a:r>
              <a:rPr lang="en-GB" dirty="0" smtClean="0"/>
              <a:t>Block leaders and Radio wardens important to help keep control. </a:t>
            </a:r>
            <a:endParaRPr lang="en-GB" dirty="0"/>
          </a:p>
        </p:txBody>
      </p:sp>
    </p:spTree>
    <p:extLst>
      <p:ext uri="{BB962C8B-B14F-4D97-AF65-F5344CB8AC3E}">
        <p14:creationId xmlns:p14="http://schemas.microsoft.com/office/powerpoint/2010/main" val="2749122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Terror and Repression</a:t>
            </a:r>
            <a:endParaRPr lang="en-GB" dirty="0"/>
          </a:p>
        </p:txBody>
      </p:sp>
      <p:sp>
        <p:nvSpPr>
          <p:cNvPr id="3" name="Content Placeholder 2"/>
          <p:cNvSpPr>
            <a:spLocks noGrp="1"/>
          </p:cNvSpPr>
          <p:nvPr>
            <p:ph idx="1"/>
          </p:nvPr>
        </p:nvSpPr>
        <p:spPr/>
        <p:txBody>
          <a:bodyPr/>
          <a:lstStyle/>
          <a:p>
            <a:r>
              <a:rPr lang="en-GB" b="1" dirty="0"/>
              <a:t>Jeremy </a:t>
            </a:r>
            <a:r>
              <a:rPr lang="en-GB" b="1" dirty="0" err="1"/>
              <a:t>Noakes</a:t>
            </a:r>
            <a:r>
              <a:rPr lang="en-GB" b="1" dirty="0"/>
              <a:t> </a:t>
            </a:r>
            <a:r>
              <a:rPr lang="en-GB" dirty="0"/>
              <a:t>The Nazi Party and the SS were crucial organisations in implementing Nazi rule. So, for instance, at regional level the </a:t>
            </a:r>
            <a:r>
              <a:rPr lang="en-GB" i="1" dirty="0" err="1"/>
              <a:t>Gauleiters</a:t>
            </a:r>
            <a:r>
              <a:rPr lang="en-GB" dirty="0"/>
              <a:t>, who were directly responsible to Hitler, played a key role in governing the country. The SS controlled the police and its own prison camp system and this gave it ‘awesome power’. </a:t>
            </a:r>
          </a:p>
          <a:p>
            <a:endParaRPr lang="en-GB" dirty="0"/>
          </a:p>
        </p:txBody>
      </p:sp>
    </p:spTree>
    <p:extLst>
      <p:ext uri="{BB962C8B-B14F-4D97-AF65-F5344CB8AC3E}">
        <p14:creationId xmlns:p14="http://schemas.microsoft.com/office/powerpoint/2010/main" val="359314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Terror and Repression Debate</a:t>
            </a:r>
            <a:endParaRPr lang="en-GB" dirty="0"/>
          </a:p>
        </p:txBody>
      </p:sp>
      <p:sp>
        <p:nvSpPr>
          <p:cNvPr id="3" name="Content Placeholder 2"/>
          <p:cNvSpPr>
            <a:spLocks noGrp="1"/>
          </p:cNvSpPr>
          <p:nvPr>
            <p:ph idx="1"/>
          </p:nvPr>
        </p:nvSpPr>
        <p:spPr/>
        <p:txBody>
          <a:bodyPr/>
          <a:lstStyle/>
          <a:p>
            <a:r>
              <a:rPr lang="en-GB" dirty="0" smtClean="0"/>
              <a:t>There is a debate over the part played by terror and repression in the consolidation in 1933-34.</a:t>
            </a:r>
          </a:p>
          <a:p>
            <a:r>
              <a:rPr lang="en-GB" b="1" dirty="0"/>
              <a:t>Robert </a:t>
            </a:r>
            <a:r>
              <a:rPr lang="en-GB" b="1" dirty="0" err="1"/>
              <a:t>Gellately</a:t>
            </a:r>
            <a:r>
              <a:rPr lang="en-GB" b="1" dirty="0"/>
              <a:t>: </a:t>
            </a:r>
            <a:r>
              <a:rPr lang="en-GB" dirty="0"/>
              <a:t>It was a characteristic feature of Nazi Germany that </a:t>
            </a:r>
            <a:r>
              <a:rPr lang="en-GB" i="1" dirty="0"/>
              <a:t>the regime found no difficulty in obtaining the collaboration of ordinary citizens</a:t>
            </a:r>
            <a:r>
              <a:rPr lang="en-GB" dirty="0"/>
              <a:t>. Most people </a:t>
            </a:r>
            <a:r>
              <a:rPr lang="en-GB" i="1" dirty="0"/>
              <a:t>seemed prepared to live with the idea of a surveillance society, to put aside the opportunity to develop the freedoms we usually associate with liberal democracies, in return for crime-free streets, a return to prosperity, and what they regarded as good government… </a:t>
            </a:r>
            <a:endParaRPr lang="en-GB" dirty="0"/>
          </a:p>
        </p:txBody>
      </p:sp>
    </p:spTree>
    <p:extLst>
      <p:ext uri="{BB962C8B-B14F-4D97-AF65-F5344CB8AC3E}">
        <p14:creationId xmlns:p14="http://schemas.microsoft.com/office/powerpoint/2010/main" val="1792633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Terror and Repression Debate</a:t>
            </a:r>
          </a:p>
        </p:txBody>
      </p:sp>
      <p:sp>
        <p:nvSpPr>
          <p:cNvPr id="3" name="Content Placeholder 2"/>
          <p:cNvSpPr>
            <a:spLocks noGrp="1"/>
          </p:cNvSpPr>
          <p:nvPr>
            <p:ph idx="1"/>
          </p:nvPr>
        </p:nvSpPr>
        <p:spPr/>
        <p:txBody>
          <a:bodyPr/>
          <a:lstStyle/>
          <a:p>
            <a:r>
              <a:rPr lang="en-GB" dirty="0" err="1" smtClean="0"/>
              <a:t>Gellately</a:t>
            </a:r>
            <a:r>
              <a:rPr lang="en-GB" dirty="0" smtClean="0"/>
              <a:t> argues seizure of power in tune with what people want – terror used only on outsiders.</a:t>
            </a:r>
          </a:p>
          <a:p>
            <a:r>
              <a:rPr lang="en-GB" dirty="0" smtClean="0"/>
              <a:t>Evans disagrees and sees terror as against big groups in society – working class and left wing organisations. Terror played a big part in securing power. People frightened into going along with Nazis.</a:t>
            </a:r>
          </a:p>
          <a:p>
            <a:r>
              <a:rPr lang="en-GB" dirty="0" err="1" smtClean="0"/>
              <a:t>Kopenick</a:t>
            </a:r>
            <a:r>
              <a:rPr lang="en-GB" dirty="0" smtClean="0"/>
              <a:t> blood week June 1933 – Nazis claim a communist revolution is about to happen and attack KPD and SPD – 70 killed.</a:t>
            </a:r>
          </a:p>
          <a:p>
            <a:r>
              <a:rPr lang="en-GB" dirty="0" smtClean="0"/>
              <a:t>Evans points to the existence of 200 makeshift concentration camps in Berlin cellars and warehouses – KPD and SPD tortured and murdered.</a:t>
            </a:r>
            <a:endParaRPr lang="en-GB" dirty="0"/>
          </a:p>
        </p:txBody>
      </p:sp>
    </p:spTree>
    <p:extLst>
      <p:ext uri="{BB962C8B-B14F-4D97-AF65-F5344CB8AC3E}">
        <p14:creationId xmlns:p14="http://schemas.microsoft.com/office/powerpoint/2010/main" val="1080224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a:t>
            </a:r>
            <a:r>
              <a:rPr lang="en-GB" dirty="0" err="1" smtClean="0"/>
              <a:t>Gleichschaltung</a:t>
            </a:r>
            <a:endParaRPr lang="en-GB" dirty="0"/>
          </a:p>
        </p:txBody>
      </p:sp>
      <p:sp>
        <p:nvSpPr>
          <p:cNvPr id="3" name="Content Placeholder 2"/>
          <p:cNvSpPr>
            <a:spLocks noGrp="1"/>
          </p:cNvSpPr>
          <p:nvPr>
            <p:ph idx="1"/>
          </p:nvPr>
        </p:nvSpPr>
        <p:spPr/>
        <p:txBody>
          <a:bodyPr/>
          <a:lstStyle/>
          <a:p>
            <a:r>
              <a:rPr lang="en-GB" dirty="0" smtClean="0"/>
              <a:t>13 </a:t>
            </a:r>
            <a:r>
              <a:rPr lang="en-GB" dirty="0"/>
              <a:t>March 1933: Goebbels appointed Minister of Propaganda and Enlightenment. The Nazis now took complete control of the press, radio, cinema and all cultural output and were thereby able to </a:t>
            </a:r>
            <a:r>
              <a:rPr lang="en-GB" dirty="0" smtClean="0"/>
              <a:t>prevent.</a:t>
            </a:r>
          </a:p>
          <a:p>
            <a:r>
              <a:rPr lang="en-GB" dirty="0" smtClean="0"/>
              <a:t> </a:t>
            </a:r>
            <a:r>
              <a:rPr lang="en-GB" dirty="0"/>
              <a:t>For the most part, traditional power structures were </a:t>
            </a:r>
            <a:r>
              <a:rPr lang="en-GB" dirty="0" err="1"/>
              <a:t>nazified</a:t>
            </a:r>
            <a:r>
              <a:rPr lang="en-GB" dirty="0"/>
              <a:t> and went on to serve the Nazi state. Thus, for example, civil servants generally enacted Nazi laws and the courts and the legal system adapted to the new regime. However, the Nazis increasingly operated outside these structures altogether so that the Civil Service was simply by passed.</a:t>
            </a:r>
          </a:p>
          <a:p>
            <a:endParaRPr lang="en-GB" dirty="0"/>
          </a:p>
        </p:txBody>
      </p:sp>
    </p:spTree>
    <p:extLst>
      <p:ext uri="{BB962C8B-B14F-4D97-AF65-F5344CB8AC3E}">
        <p14:creationId xmlns:p14="http://schemas.microsoft.com/office/powerpoint/2010/main" val="2707002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Gleichschaltung</a:t>
            </a:r>
            <a:endParaRPr lang="en-GB" dirty="0"/>
          </a:p>
        </p:txBody>
      </p:sp>
      <p:sp>
        <p:nvSpPr>
          <p:cNvPr id="3" name="Content Placeholder 2"/>
          <p:cNvSpPr>
            <a:spLocks noGrp="1"/>
          </p:cNvSpPr>
          <p:nvPr>
            <p:ph idx="1"/>
          </p:nvPr>
        </p:nvSpPr>
        <p:spPr/>
        <p:txBody>
          <a:bodyPr/>
          <a:lstStyle/>
          <a:p>
            <a:pPr marL="0" indent="0">
              <a:buNone/>
            </a:pPr>
            <a:r>
              <a:rPr lang="en-GB" dirty="0" smtClean="0"/>
              <a:t>7</a:t>
            </a:r>
            <a:r>
              <a:rPr lang="en-GB" baseline="30000" dirty="0" smtClean="0"/>
              <a:t>th</a:t>
            </a:r>
            <a:r>
              <a:rPr lang="en-GB" dirty="0" smtClean="0"/>
              <a:t> April 1933 </a:t>
            </a:r>
            <a:r>
              <a:rPr lang="en-GB" dirty="0"/>
              <a:t>N</a:t>
            </a:r>
            <a:r>
              <a:rPr lang="en-GB" dirty="0" smtClean="0"/>
              <a:t>azi officials put in charge of local governments across Germany.</a:t>
            </a:r>
          </a:p>
          <a:p>
            <a:pPr marL="0" indent="0">
              <a:buNone/>
            </a:pPr>
            <a:r>
              <a:rPr lang="en-GB" dirty="0" smtClean="0"/>
              <a:t>1</a:t>
            </a:r>
            <a:r>
              <a:rPr lang="en-GB" baseline="30000" dirty="0" smtClean="0"/>
              <a:t>st</a:t>
            </a:r>
            <a:r>
              <a:rPr lang="en-GB" dirty="0" smtClean="0"/>
              <a:t> May 1933 Trade unions shut down. Mayday new holiday for workers.</a:t>
            </a:r>
          </a:p>
          <a:p>
            <a:pPr marL="0" indent="0">
              <a:buNone/>
            </a:pPr>
            <a:r>
              <a:rPr lang="en-GB" dirty="0" smtClean="0"/>
              <a:t>14 </a:t>
            </a:r>
            <a:r>
              <a:rPr lang="en-GB" dirty="0"/>
              <a:t>July 1933: </a:t>
            </a:r>
            <a:r>
              <a:rPr lang="en-GB" i="1" dirty="0"/>
              <a:t>Law Against the Formation of New Parties</a:t>
            </a:r>
            <a:r>
              <a:rPr lang="en-GB" dirty="0"/>
              <a:t>. Germany became a one party state. </a:t>
            </a:r>
          </a:p>
        </p:txBody>
      </p:sp>
    </p:spTree>
    <p:extLst>
      <p:ext uri="{BB962C8B-B14F-4D97-AF65-F5344CB8AC3E}">
        <p14:creationId xmlns:p14="http://schemas.microsoft.com/office/powerpoint/2010/main" val="3047093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Gleichschaltung</a:t>
            </a:r>
            <a:endParaRPr lang="en-GB" dirty="0"/>
          </a:p>
        </p:txBody>
      </p:sp>
      <p:sp>
        <p:nvSpPr>
          <p:cNvPr id="3" name="Content Placeholder 2"/>
          <p:cNvSpPr>
            <a:spLocks noGrp="1"/>
          </p:cNvSpPr>
          <p:nvPr>
            <p:ph idx="1"/>
          </p:nvPr>
        </p:nvSpPr>
        <p:spPr/>
        <p:txBody>
          <a:bodyPr/>
          <a:lstStyle/>
          <a:p>
            <a:r>
              <a:rPr lang="en-GB" dirty="0" smtClean="0"/>
              <a:t>July 1933 a Concordat [agreement] signed between the Nazis and the Catholic church. It said the Catholic church was</a:t>
            </a:r>
          </a:p>
          <a:p>
            <a:r>
              <a:rPr lang="en-GB" dirty="0" smtClean="0"/>
              <a:t>Guaranteed religious freedom and the right to conduct its own affairs without state interference.</a:t>
            </a:r>
          </a:p>
          <a:p>
            <a:r>
              <a:rPr lang="en-GB" dirty="0" smtClean="0"/>
              <a:t>Allowed to keep its own property and continue its key role in education.</a:t>
            </a:r>
          </a:p>
          <a:p>
            <a:r>
              <a:rPr lang="en-GB" dirty="0" smtClean="0"/>
              <a:t>In return Hitler was guaranteed that the church would not interfere in politics. </a:t>
            </a:r>
          </a:p>
          <a:p>
            <a:pPr marL="0" indent="0">
              <a:buNone/>
            </a:pPr>
            <a:endParaRPr lang="en-GB" dirty="0"/>
          </a:p>
        </p:txBody>
      </p:sp>
    </p:spTree>
    <p:extLst>
      <p:ext uri="{BB962C8B-B14F-4D97-AF65-F5344CB8AC3E}">
        <p14:creationId xmlns:p14="http://schemas.microsoft.com/office/powerpoint/2010/main" val="3426319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Gleichschaltung</a:t>
            </a:r>
            <a:endParaRPr lang="en-GB" dirty="0"/>
          </a:p>
        </p:txBody>
      </p:sp>
      <p:sp>
        <p:nvSpPr>
          <p:cNvPr id="3" name="Content Placeholder 2"/>
          <p:cNvSpPr>
            <a:spLocks noGrp="1"/>
          </p:cNvSpPr>
          <p:nvPr>
            <p:ph idx="1"/>
          </p:nvPr>
        </p:nvSpPr>
        <p:spPr/>
        <p:txBody>
          <a:bodyPr/>
          <a:lstStyle/>
          <a:p>
            <a:r>
              <a:rPr lang="en-GB" dirty="0" smtClean="0"/>
              <a:t>Protestant churches were all put together into the German Reich Church in April 1933 – this was under the control of the Nazis. Bishop Muller [sympathetic to Nazis] put in charge.</a:t>
            </a:r>
          </a:p>
          <a:p>
            <a:r>
              <a:rPr lang="en-GB" dirty="0" smtClean="0"/>
              <a:t>Breakaway Confessional church set up, led by Martin </a:t>
            </a:r>
            <a:r>
              <a:rPr lang="en-GB" dirty="0" err="1" smtClean="0"/>
              <a:t>Niemoller</a:t>
            </a:r>
            <a:r>
              <a:rPr lang="en-GB" dirty="0" smtClean="0"/>
              <a:t>. Include about 7,000 of 17,000 pastors [ministers]. They wanted the church to be independent of the state.</a:t>
            </a:r>
            <a:endParaRPr lang="en-GB" dirty="0"/>
          </a:p>
        </p:txBody>
      </p:sp>
    </p:spTree>
    <p:extLst>
      <p:ext uri="{BB962C8B-B14F-4D97-AF65-F5344CB8AC3E}">
        <p14:creationId xmlns:p14="http://schemas.microsoft.com/office/powerpoint/2010/main" val="2197683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Gleichschaltung</a:t>
            </a: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GB" dirty="0"/>
          </a:p>
          <a:p>
            <a:pPr marL="0" indent="0">
              <a:buNone/>
            </a:pPr>
            <a:r>
              <a:rPr lang="en-GB" dirty="0" smtClean="0"/>
              <a:t>This </a:t>
            </a:r>
            <a:r>
              <a:rPr lang="en-GB" dirty="0"/>
              <a:t>is a process of coordination that is partly undertaken by the events above that allow the Nazis to alter or control/coordinate the key aspects of government – army, civil service, constitution, Reichstag. There was also an element of self-interest and careerism where many in positions joined the Nazi party. </a:t>
            </a:r>
            <a:r>
              <a:rPr lang="en-GB" dirty="0" err="1"/>
              <a:t>Gleichschaltung</a:t>
            </a:r>
            <a:r>
              <a:rPr lang="en-GB" dirty="0"/>
              <a:t> was wider than this and included the deal with the Catholic church and the attempts to manipulate the Protestant churches as well as the youth movements, education, women, German Labour Front [DAF], Strength through Joy [KDF]. In public people conformed to the N</a:t>
            </a:r>
            <a:r>
              <a:rPr lang="en-GB" dirty="0" smtClean="0"/>
              <a:t>azi </a:t>
            </a:r>
            <a:r>
              <a:rPr lang="en-GB" dirty="0"/>
              <a:t>view. There is a whole debate about the degree of  conformity there really was.</a:t>
            </a:r>
          </a:p>
          <a:p>
            <a:endParaRPr lang="en-GB" dirty="0"/>
          </a:p>
        </p:txBody>
      </p:sp>
    </p:spTree>
    <p:extLst>
      <p:ext uri="{BB962C8B-B14F-4D97-AF65-F5344CB8AC3E}">
        <p14:creationId xmlns:p14="http://schemas.microsoft.com/office/powerpoint/2010/main" val="2055798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Night of the Long Knives</a:t>
            </a:r>
            <a:endParaRPr lang="en-GB" dirty="0"/>
          </a:p>
        </p:txBody>
      </p:sp>
      <p:sp>
        <p:nvSpPr>
          <p:cNvPr id="3" name="Content Placeholder 2"/>
          <p:cNvSpPr>
            <a:spLocks noGrp="1"/>
          </p:cNvSpPr>
          <p:nvPr>
            <p:ph idx="1"/>
          </p:nvPr>
        </p:nvSpPr>
        <p:spPr/>
        <p:txBody>
          <a:bodyPr/>
          <a:lstStyle/>
          <a:p>
            <a:r>
              <a:rPr lang="en-GB" dirty="0" smtClean="0"/>
              <a:t>Hitler and the SS attacked the leadership of the SA and other political enemies on the night of the 30</a:t>
            </a:r>
            <a:r>
              <a:rPr lang="en-GB" baseline="30000" dirty="0" smtClean="0"/>
              <a:t>th</a:t>
            </a:r>
            <a:r>
              <a:rPr lang="en-GB" dirty="0" smtClean="0"/>
              <a:t> of June 1934.</a:t>
            </a:r>
          </a:p>
          <a:p>
            <a:r>
              <a:rPr lang="en-GB" dirty="0" smtClean="0"/>
              <a:t>Hitler aimed to increase his own power, to control the left wing of the Nazi party and to win over the army.</a:t>
            </a:r>
          </a:p>
          <a:p>
            <a:r>
              <a:rPr lang="en-GB" dirty="0" smtClean="0"/>
              <a:t>Hitler gets away with murder and this had a huge impact on his enemies, the population in general, the army and the Nazi party.</a:t>
            </a:r>
            <a:endParaRPr lang="en-GB" dirty="0"/>
          </a:p>
        </p:txBody>
      </p:sp>
    </p:spTree>
    <p:extLst>
      <p:ext uri="{BB962C8B-B14F-4D97-AF65-F5344CB8AC3E}">
        <p14:creationId xmlns:p14="http://schemas.microsoft.com/office/powerpoint/2010/main" val="2335249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1.Legal Revolution – Consolidation of power in the Reichstag.</a:t>
            </a:r>
            <a:endParaRPr lang="en-GB" dirty="0"/>
          </a:p>
        </p:txBody>
      </p:sp>
      <p:sp>
        <p:nvSpPr>
          <p:cNvPr id="3" name="Content Placeholder 2"/>
          <p:cNvSpPr>
            <a:spLocks noGrp="1"/>
          </p:cNvSpPr>
          <p:nvPr>
            <p:ph idx="1"/>
          </p:nvPr>
        </p:nvSpPr>
        <p:spPr/>
        <p:txBody>
          <a:bodyPr/>
          <a:lstStyle/>
          <a:p>
            <a:r>
              <a:rPr lang="en-GB" dirty="0" smtClean="0"/>
              <a:t>When Hitler came to power, his authority was limited by parliament and President Hindenburg. The SA were also getting very powerful. Hitler was determined to eliminate these obstacles.</a:t>
            </a:r>
          </a:p>
          <a:p>
            <a:r>
              <a:rPr lang="en-GB" dirty="0" smtClean="0"/>
              <a:t>Hitler asked Hindenburg to call new elections so that the Nazis could win a majority. These were called for the 5</a:t>
            </a:r>
            <a:r>
              <a:rPr lang="en-GB" baseline="30000" dirty="0" smtClean="0"/>
              <a:t>th</a:t>
            </a:r>
            <a:r>
              <a:rPr lang="en-GB" dirty="0" smtClean="0"/>
              <a:t> of March.</a:t>
            </a:r>
          </a:p>
          <a:p>
            <a:r>
              <a:rPr lang="en-GB" dirty="0" smtClean="0"/>
              <a:t>Reichstag Fire 27</a:t>
            </a:r>
            <a:r>
              <a:rPr lang="en-GB" baseline="30000" dirty="0" smtClean="0"/>
              <a:t>th</a:t>
            </a:r>
            <a:r>
              <a:rPr lang="en-GB" dirty="0" smtClean="0"/>
              <a:t> Feb 1933 – German parliament set on fire. A Dutch communist </a:t>
            </a:r>
            <a:r>
              <a:rPr lang="en-GB" dirty="0" err="1" smtClean="0"/>
              <a:t>Marinus</a:t>
            </a:r>
            <a:r>
              <a:rPr lang="en-GB" dirty="0" smtClean="0"/>
              <a:t> Van der </a:t>
            </a:r>
            <a:r>
              <a:rPr lang="en-GB" dirty="0" err="1" smtClean="0"/>
              <a:t>Lubbe</a:t>
            </a:r>
            <a:r>
              <a:rPr lang="en-GB" dirty="0" smtClean="0"/>
              <a:t> was caught and blamed. Hitler used this as an to attack communists and as a reason to vote Nazi.</a:t>
            </a:r>
            <a:endParaRPr lang="en-GB" dirty="0"/>
          </a:p>
        </p:txBody>
      </p:sp>
    </p:spTree>
    <p:extLst>
      <p:ext uri="{BB962C8B-B14F-4D97-AF65-F5344CB8AC3E}">
        <p14:creationId xmlns:p14="http://schemas.microsoft.com/office/powerpoint/2010/main" val="965982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Night of the Long Knives</a:t>
            </a:r>
            <a:endParaRPr lang="en-GB" dirty="0"/>
          </a:p>
        </p:txBody>
      </p:sp>
      <p:sp>
        <p:nvSpPr>
          <p:cNvPr id="3" name="Content Placeholder 2"/>
          <p:cNvSpPr>
            <a:spLocks noGrp="1"/>
          </p:cNvSpPr>
          <p:nvPr>
            <p:ph idx="1"/>
          </p:nvPr>
        </p:nvSpPr>
        <p:spPr/>
        <p:txBody>
          <a:bodyPr/>
          <a:lstStyle/>
          <a:p>
            <a:r>
              <a:rPr lang="en-GB" dirty="0"/>
              <a:t>Hitler took control of the N</a:t>
            </a:r>
            <a:r>
              <a:rPr lang="en-GB" dirty="0" smtClean="0"/>
              <a:t>azi </a:t>
            </a:r>
            <a:r>
              <a:rPr lang="en-GB" dirty="0"/>
              <a:t>party by wiping out any opposition. He acted completely above the law insisting that he was the law. It rid him of those who wanted a more revolutionary Nazism like Rohm and the </a:t>
            </a:r>
            <a:r>
              <a:rPr lang="en-GB" dirty="0" err="1"/>
              <a:t>Strassers</a:t>
            </a:r>
            <a:r>
              <a:rPr lang="en-GB" dirty="0"/>
              <a:t>. It also allowed him to get the army onside as they had been concerned at the power of Rohm and the SA. </a:t>
            </a:r>
            <a:endParaRPr lang="en-GB" dirty="0" smtClean="0"/>
          </a:p>
          <a:p>
            <a:r>
              <a:rPr lang="en-GB" dirty="0" smtClean="0"/>
              <a:t>2</a:t>
            </a:r>
            <a:r>
              <a:rPr lang="en-GB" baseline="30000" dirty="0" smtClean="0"/>
              <a:t>nd</a:t>
            </a:r>
            <a:r>
              <a:rPr lang="en-GB" dirty="0" smtClean="0"/>
              <a:t> </a:t>
            </a:r>
            <a:r>
              <a:rPr lang="en-GB" dirty="0"/>
              <a:t>Aug Hindenburg dies and Hitler is made Fuhrer. Army swore an oath of loyalty to Hitler. </a:t>
            </a:r>
          </a:p>
          <a:p>
            <a:endParaRPr lang="en-GB" dirty="0"/>
          </a:p>
        </p:txBody>
      </p:sp>
    </p:spTree>
    <p:extLst>
      <p:ext uri="{BB962C8B-B14F-4D97-AF65-F5344CB8AC3E}">
        <p14:creationId xmlns:p14="http://schemas.microsoft.com/office/powerpoint/2010/main" val="2981575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Night of the Long Knives</a:t>
            </a:r>
            <a:endParaRPr lang="en-GB" dirty="0"/>
          </a:p>
        </p:txBody>
      </p:sp>
      <p:sp>
        <p:nvSpPr>
          <p:cNvPr id="3" name="Content Placeholder 2"/>
          <p:cNvSpPr>
            <a:spLocks noGrp="1"/>
          </p:cNvSpPr>
          <p:nvPr>
            <p:ph idx="1"/>
          </p:nvPr>
        </p:nvSpPr>
        <p:spPr/>
        <p:txBody>
          <a:bodyPr/>
          <a:lstStyle/>
          <a:p>
            <a:pPr lvl="0"/>
            <a:r>
              <a:rPr lang="en-GB" b="1" dirty="0"/>
              <a:t>Roderick </a:t>
            </a:r>
            <a:r>
              <a:rPr lang="en-GB" b="1" dirty="0" err="1"/>
              <a:t>Stackelberg</a:t>
            </a:r>
            <a:r>
              <a:rPr lang="en-GB" dirty="0"/>
              <a:t> (2007):  Despite “the extra-legal nature” of the purge of 30 June 1934 and its brutality, “many Germans regarded it as evidence that the Nazis repudiated the extra-legal violence of the SA”. </a:t>
            </a:r>
          </a:p>
          <a:p>
            <a:r>
              <a:rPr lang="en-GB" dirty="0"/>
              <a:t> </a:t>
            </a:r>
            <a:r>
              <a:rPr lang="en-GB" b="1" dirty="0" smtClean="0"/>
              <a:t>Peter </a:t>
            </a:r>
            <a:r>
              <a:rPr lang="en-GB" b="1" dirty="0" err="1"/>
              <a:t>Fritzche</a:t>
            </a:r>
            <a:r>
              <a:rPr lang="en-GB" dirty="0"/>
              <a:t> (2008):  The killings of June 30 1934 helped the regime “by burnishing its law-and-order credentials and promoting Hitler’s statesmanlike image”.  </a:t>
            </a:r>
          </a:p>
          <a:p>
            <a:pPr lvl="0"/>
            <a:r>
              <a:rPr lang="en-GB" b="1" dirty="0"/>
              <a:t>Dick Geary (2000):</a:t>
            </a:r>
            <a:r>
              <a:rPr lang="en-GB" dirty="0"/>
              <a:t>  The 30 June purge stood Hitler “in good stead with both the elites and the German public”.  It showed that the Nazi state “would brook no opposition”. </a:t>
            </a:r>
          </a:p>
          <a:p>
            <a:endParaRPr lang="en-GB" dirty="0"/>
          </a:p>
        </p:txBody>
      </p:sp>
    </p:spTree>
    <p:extLst>
      <p:ext uri="{BB962C8B-B14F-4D97-AF65-F5344CB8AC3E}">
        <p14:creationId xmlns:p14="http://schemas.microsoft.com/office/powerpoint/2010/main" val="293009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Night of the Long Knives</a:t>
            </a:r>
            <a:endParaRPr lang="en-GB" dirty="0"/>
          </a:p>
        </p:txBody>
      </p:sp>
      <p:sp>
        <p:nvSpPr>
          <p:cNvPr id="3" name="Content Placeholder 2"/>
          <p:cNvSpPr>
            <a:spLocks noGrp="1"/>
          </p:cNvSpPr>
          <p:nvPr>
            <p:ph idx="1"/>
          </p:nvPr>
        </p:nvSpPr>
        <p:spPr/>
        <p:txBody>
          <a:bodyPr>
            <a:normAutofit fontScale="92500" lnSpcReduction="10000"/>
          </a:bodyPr>
          <a:lstStyle/>
          <a:p>
            <a:pPr lvl="0"/>
            <a:r>
              <a:rPr lang="en-GB" b="1" dirty="0"/>
              <a:t>Ian Kershaw (</a:t>
            </a:r>
            <a:r>
              <a:rPr lang="en-GB" dirty="0"/>
              <a:t>1991):  The unrestrained brutality of the “Night of the Long Knives” provides “a further pointer to the truth of Mao’s dictum that political power ‘grows out of the barrel of a gun’”.  </a:t>
            </a:r>
          </a:p>
          <a:p>
            <a:pPr lvl="0"/>
            <a:r>
              <a:rPr lang="en-GB" dirty="0"/>
              <a:t> </a:t>
            </a:r>
            <a:r>
              <a:rPr lang="en-GB" b="1" dirty="0" err="1"/>
              <a:t>Noakes</a:t>
            </a:r>
            <a:r>
              <a:rPr lang="en-GB" b="1" dirty="0"/>
              <a:t> and </a:t>
            </a:r>
            <a:r>
              <a:rPr lang="en-GB" b="1" dirty="0" err="1"/>
              <a:t>Pridham</a:t>
            </a:r>
            <a:r>
              <a:rPr lang="en-GB" dirty="0"/>
              <a:t> (1998 </a:t>
            </a:r>
            <a:r>
              <a:rPr lang="en-GB" dirty="0" err="1"/>
              <a:t>edn</a:t>
            </a:r>
            <a:r>
              <a:rPr lang="en-GB" dirty="0"/>
              <a:t>):  The Nazi takeover represented “a compromise between the Nazi leadership who had acquired political power, and the traditional elites who retained their positions but put themselves at the service of the new regime”. </a:t>
            </a:r>
          </a:p>
          <a:p>
            <a:pPr lvl="0"/>
            <a:r>
              <a:rPr lang="en-GB" b="1" dirty="0"/>
              <a:t>Stephen Lee (1998</a:t>
            </a:r>
            <a:r>
              <a:rPr lang="en-GB" dirty="0"/>
              <a:t>):  It might be argued that the real revolutionaries were the SA and that Hitler took emergency measures against these in the “Night of the Long Knives”.  On the other hand, Hitler stopped the second revolution “not through a preference for legality”, but to maintain and strengthen his own position. </a:t>
            </a:r>
          </a:p>
        </p:txBody>
      </p:sp>
    </p:spTree>
    <p:extLst>
      <p:ext uri="{BB962C8B-B14F-4D97-AF65-F5344CB8AC3E}">
        <p14:creationId xmlns:p14="http://schemas.microsoft.com/office/powerpoint/2010/main" val="22627028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a:t>
            </a:r>
            <a:endParaRPr lang="en-GB" dirty="0"/>
          </a:p>
        </p:txBody>
      </p:sp>
      <p:sp>
        <p:nvSpPr>
          <p:cNvPr id="3" name="Content Placeholder 2"/>
          <p:cNvSpPr>
            <a:spLocks noGrp="1"/>
          </p:cNvSpPr>
          <p:nvPr>
            <p:ph idx="1"/>
          </p:nvPr>
        </p:nvSpPr>
        <p:spPr/>
        <p:txBody>
          <a:bodyPr/>
          <a:lstStyle/>
          <a:p>
            <a:r>
              <a:rPr lang="en-GB" dirty="0" smtClean="0"/>
              <a:t>Nazis consolidated their power by a variety of methods such as </a:t>
            </a:r>
          </a:p>
          <a:p>
            <a:r>
              <a:rPr lang="en-GB" dirty="0" smtClean="0"/>
              <a:t>The elimination of democracy</a:t>
            </a:r>
          </a:p>
          <a:p>
            <a:r>
              <a:rPr lang="en-GB" dirty="0" smtClean="0"/>
              <a:t>The elimination of enemies</a:t>
            </a:r>
          </a:p>
          <a:p>
            <a:r>
              <a:rPr lang="en-GB" dirty="0" smtClean="0"/>
              <a:t>The assertion of control over the army and churches</a:t>
            </a:r>
          </a:p>
          <a:p>
            <a:r>
              <a:rPr lang="en-GB" dirty="0" smtClean="0"/>
              <a:t>The spread of Nazi organisations – for youth, women, teachers </a:t>
            </a:r>
            <a:r>
              <a:rPr lang="en-GB" dirty="0" err="1" smtClean="0"/>
              <a:t>etc</a:t>
            </a:r>
            <a:endParaRPr lang="en-GB" dirty="0" smtClean="0"/>
          </a:p>
          <a:p>
            <a:r>
              <a:rPr lang="en-GB" dirty="0" smtClean="0"/>
              <a:t>Propaganda</a:t>
            </a:r>
          </a:p>
          <a:p>
            <a:r>
              <a:rPr lang="en-GB" dirty="0" smtClean="0"/>
              <a:t>Success in the economy</a:t>
            </a:r>
            <a:endParaRPr lang="en-GB" dirty="0"/>
          </a:p>
        </p:txBody>
      </p:sp>
    </p:spTree>
    <p:extLst>
      <p:ext uri="{BB962C8B-B14F-4D97-AF65-F5344CB8AC3E}">
        <p14:creationId xmlns:p14="http://schemas.microsoft.com/office/powerpoint/2010/main" val="79481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1.Legal Revolution – Consolidation of power in the Reichstag.</a:t>
            </a:r>
          </a:p>
        </p:txBody>
      </p:sp>
      <p:sp>
        <p:nvSpPr>
          <p:cNvPr id="3" name="Content Placeholder 2"/>
          <p:cNvSpPr>
            <a:spLocks noGrp="1"/>
          </p:cNvSpPr>
          <p:nvPr>
            <p:ph idx="1"/>
          </p:nvPr>
        </p:nvSpPr>
        <p:spPr/>
        <p:txBody>
          <a:bodyPr/>
          <a:lstStyle/>
          <a:p>
            <a:r>
              <a:rPr lang="en-GB" b="1" dirty="0"/>
              <a:t>J </a:t>
            </a:r>
            <a:r>
              <a:rPr lang="en-GB" b="1" dirty="0" err="1"/>
              <a:t>Noakes</a:t>
            </a:r>
            <a:r>
              <a:rPr lang="en-GB" b="1" dirty="0"/>
              <a:t> and G </a:t>
            </a:r>
            <a:r>
              <a:rPr lang="en-GB" b="1" dirty="0" err="1"/>
              <a:t>Pridham</a:t>
            </a:r>
            <a:r>
              <a:rPr lang="en-GB" b="1" dirty="0"/>
              <a:t> </a:t>
            </a:r>
            <a:r>
              <a:rPr lang="en-GB" dirty="0"/>
              <a:t>‘Whoever was responsible for the Reichstag fire the Nazis exploited the opportunity to the full.’ Their fear of a Communist uprising ‘prompted them to take precipitate and drastic action’ which resulted not only in arrests but also in the most important single legislative act of the Third Reich: the Emergency Decree of 28 February. </a:t>
            </a:r>
          </a:p>
          <a:p>
            <a:r>
              <a:rPr lang="en-GB" b="1" dirty="0"/>
              <a:t>Ian Kershaw (1998): </a:t>
            </a:r>
            <a:r>
              <a:rPr lang="en-GB" dirty="0"/>
              <a:t>“The Emergency decree that took away all personal liberties and </a:t>
            </a:r>
            <a:r>
              <a:rPr lang="en-GB" u="sng" dirty="0"/>
              <a:t>established the platform </a:t>
            </a:r>
            <a:r>
              <a:rPr lang="en-GB" dirty="0"/>
              <a:t>for dictatorship was warmly welcomed.” </a:t>
            </a:r>
          </a:p>
          <a:p>
            <a:pPr marL="0" indent="0">
              <a:buNone/>
            </a:pPr>
            <a:endParaRPr lang="en-GB" dirty="0"/>
          </a:p>
          <a:p>
            <a:endParaRPr lang="en-GB" dirty="0"/>
          </a:p>
        </p:txBody>
      </p:sp>
    </p:spTree>
    <p:extLst>
      <p:ext uri="{BB962C8B-B14F-4D97-AF65-F5344CB8AC3E}">
        <p14:creationId xmlns:p14="http://schemas.microsoft.com/office/powerpoint/2010/main" val="3278560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Revolution – Consolidation of power in the Reichstag.</a:t>
            </a:r>
            <a:endParaRPr lang="en-GB" dirty="0"/>
          </a:p>
        </p:txBody>
      </p:sp>
      <p:sp>
        <p:nvSpPr>
          <p:cNvPr id="3" name="Content Placeholder 2"/>
          <p:cNvSpPr>
            <a:spLocks noGrp="1"/>
          </p:cNvSpPr>
          <p:nvPr>
            <p:ph idx="1"/>
          </p:nvPr>
        </p:nvSpPr>
        <p:spPr/>
        <p:txBody>
          <a:bodyPr/>
          <a:lstStyle/>
          <a:p>
            <a:r>
              <a:rPr lang="en-GB" dirty="0" smtClean="0"/>
              <a:t>28</a:t>
            </a:r>
            <a:r>
              <a:rPr lang="en-GB" baseline="30000" dirty="0" smtClean="0"/>
              <a:t>th</a:t>
            </a:r>
            <a:r>
              <a:rPr lang="en-GB" dirty="0" smtClean="0"/>
              <a:t> Feb 1933 – Decree for the protection of the people and state. Passed by Article 48 [presidential decree].</a:t>
            </a:r>
          </a:p>
          <a:p>
            <a:r>
              <a:rPr lang="en-GB" dirty="0" smtClean="0"/>
              <a:t>This allowed Hitler to suspend civil liberties and take any appropriate action to stop dangers to public safety.</a:t>
            </a:r>
          </a:p>
          <a:p>
            <a:r>
              <a:rPr lang="en-GB" dirty="0" smtClean="0"/>
              <a:t>In practise the law was used to arrest Communists and Socialists and prevent them from campaigning.</a:t>
            </a:r>
          </a:p>
          <a:p>
            <a:r>
              <a:rPr lang="en-GB" dirty="0" smtClean="0"/>
              <a:t>Despite all these advantages the Nazis didn’t win a majority in the March elections. They won 44% of the vote.</a:t>
            </a:r>
            <a:endParaRPr lang="en-GB" dirty="0"/>
          </a:p>
        </p:txBody>
      </p:sp>
    </p:spTree>
    <p:extLst>
      <p:ext uri="{BB962C8B-B14F-4D97-AF65-F5344CB8AC3E}">
        <p14:creationId xmlns:p14="http://schemas.microsoft.com/office/powerpoint/2010/main" val="4045990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Revolution – Consolidation of power in the Reichstag.</a:t>
            </a:r>
            <a:endParaRPr lang="en-GB" dirty="0"/>
          </a:p>
        </p:txBody>
      </p:sp>
      <p:sp>
        <p:nvSpPr>
          <p:cNvPr id="3" name="Content Placeholder 2"/>
          <p:cNvSpPr>
            <a:spLocks noGrp="1"/>
          </p:cNvSpPr>
          <p:nvPr>
            <p:ph idx="1"/>
          </p:nvPr>
        </p:nvSpPr>
        <p:spPr/>
        <p:txBody>
          <a:bodyPr/>
          <a:lstStyle/>
          <a:p>
            <a:r>
              <a:rPr lang="en-GB" dirty="0" smtClean="0"/>
              <a:t>Enabling Act March 23</a:t>
            </a:r>
            <a:r>
              <a:rPr lang="en-GB" baseline="30000" dirty="0" smtClean="0"/>
              <a:t>rd</a:t>
            </a:r>
            <a:r>
              <a:rPr lang="en-GB" dirty="0" smtClean="0"/>
              <a:t> 1923 – passed by Reichstag. This act gave The cabinet [in reality Hitler] the power to make laws for 4 years without a going through the Reichstag or using Article 48 [Presidential decree].</a:t>
            </a:r>
          </a:p>
          <a:p>
            <a:r>
              <a:rPr lang="en-GB" dirty="0" smtClean="0"/>
              <a:t>It needed two-thirds majority as it was an amendment to constitution. Hitler achieved this by surrounding the Kroll Opera House [temporary parliament] with SA and SS, arresting any KPD deputies and making a deal with the Centre party.</a:t>
            </a:r>
          </a:p>
          <a:p>
            <a:r>
              <a:rPr lang="en-GB" dirty="0" smtClean="0"/>
              <a:t>Hitler can now make any laws he wants. He has dictatorial power.</a:t>
            </a:r>
            <a:endParaRPr lang="en-GB" dirty="0"/>
          </a:p>
        </p:txBody>
      </p:sp>
    </p:spTree>
    <p:extLst>
      <p:ext uri="{BB962C8B-B14F-4D97-AF65-F5344CB8AC3E}">
        <p14:creationId xmlns:p14="http://schemas.microsoft.com/office/powerpoint/2010/main" val="1588339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Enabling Act</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a:p>
          <a:p>
            <a:r>
              <a:rPr lang="en-GB" dirty="0" smtClean="0"/>
              <a:t> The </a:t>
            </a:r>
            <a:r>
              <a:rPr lang="en-GB" dirty="0"/>
              <a:t>Enabling Act gave emergency powers to the government for four years, and although he had claimed it would only be used exceptionally, it in fact it became the basis on which the Nazis ruled Germany from this point on. </a:t>
            </a:r>
            <a:endParaRPr lang="en-GB" dirty="0" smtClean="0"/>
          </a:p>
          <a:p>
            <a:r>
              <a:rPr lang="en-GB" dirty="0" smtClean="0"/>
              <a:t> </a:t>
            </a:r>
            <a:r>
              <a:rPr lang="en-GB" dirty="0"/>
              <a:t>Hitler had claimed that the Enabling Act would not affect the workings of the Presidency: in fact even before the death of Hindenburg (2 August 1934) Hitler had prepared a merger of the offices of President and Chancellor so he would become Fuhrer. On Hindenburg’s death, he was able to do this because of </a:t>
            </a:r>
            <a:r>
              <a:rPr lang="en-GB" dirty="0" smtClean="0"/>
              <a:t>the Enabling Act.</a:t>
            </a:r>
          </a:p>
          <a:p>
            <a:r>
              <a:rPr lang="en-GB" dirty="0" smtClean="0"/>
              <a:t> The </a:t>
            </a:r>
            <a:r>
              <a:rPr lang="en-GB" dirty="0"/>
              <a:t>parliamentary system was made redundant by the Act. He also claimed that the separate existence of the federal states would not disappear but in fact from January 1934 the state governments were overthrown by SA violence allowing the Nazi central government to appoint commissioners. Elected state assemblies were then dissolved and Nazi Reich governors were appointed to run the states</a:t>
            </a:r>
            <a:r>
              <a:rPr lang="en-GB" dirty="0" smtClean="0"/>
              <a:t>. </a:t>
            </a:r>
            <a:endParaRPr lang="en-GB" dirty="0"/>
          </a:p>
          <a:p>
            <a:endParaRPr lang="en-GB" dirty="0"/>
          </a:p>
        </p:txBody>
      </p:sp>
    </p:spTree>
    <p:extLst>
      <p:ext uri="{BB962C8B-B14F-4D97-AF65-F5344CB8AC3E}">
        <p14:creationId xmlns:p14="http://schemas.microsoft.com/office/powerpoint/2010/main" val="628141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Enabling Act </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a:p>
          <a:p>
            <a:r>
              <a:rPr lang="en-GB" dirty="0"/>
              <a:t>Enabling Act </a:t>
            </a:r>
            <a:r>
              <a:rPr lang="en-GB" dirty="0" smtClean="0"/>
              <a:t>became </a:t>
            </a:r>
            <a:r>
              <a:rPr lang="en-GB" dirty="0"/>
              <a:t>the virtual constitution of the Third Reich. The Weimar Constitution was completely by-passed. </a:t>
            </a:r>
          </a:p>
          <a:p>
            <a:r>
              <a:rPr lang="en-GB" dirty="0" smtClean="0"/>
              <a:t>Hitler </a:t>
            </a:r>
            <a:r>
              <a:rPr lang="en-GB" dirty="0"/>
              <a:t>did not mention that the Enabling Act would be used to destroy all other parties. </a:t>
            </a:r>
          </a:p>
          <a:p>
            <a:r>
              <a:rPr lang="en-GB" dirty="0" smtClean="0"/>
              <a:t>Hitler </a:t>
            </a:r>
            <a:r>
              <a:rPr lang="en-GB" dirty="0"/>
              <a:t>did not mention that the Enabling Act in effect turned Article 48 on its head by making emergency powers permanent thereby establishing rule by decree. </a:t>
            </a:r>
          </a:p>
          <a:p>
            <a:r>
              <a:rPr lang="en-GB" dirty="0" smtClean="0"/>
              <a:t>Hitler </a:t>
            </a:r>
            <a:r>
              <a:rPr lang="en-GB" dirty="0"/>
              <a:t>had said that the “churches position and rights would not be threatened” but in fact via the Concordat (July 1933), for example, he sought to control the Catholic Church and to neutralise any potential opposition from that quarter. </a:t>
            </a:r>
          </a:p>
        </p:txBody>
      </p:sp>
    </p:spTree>
    <p:extLst>
      <p:ext uri="{BB962C8B-B14F-4D97-AF65-F5344CB8AC3E}">
        <p14:creationId xmlns:p14="http://schemas.microsoft.com/office/powerpoint/2010/main" val="419339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Enabling Act Historiography</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a:p>
          <a:p>
            <a:r>
              <a:rPr lang="en-GB" b="1" dirty="0"/>
              <a:t>Richard J Evans: </a:t>
            </a:r>
            <a:r>
              <a:rPr lang="en-GB" dirty="0"/>
              <a:t>The so-called Enabling Act passed by the Reichstag gave the cabinet the right to rule by decree without reference either to the Reichstag or the President. Together with the Reichstag Fire Decree it provided the legal pretext for the creation of a dictatorship. </a:t>
            </a:r>
            <a:endParaRPr lang="en-GB" dirty="0" smtClean="0"/>
          </a:p>
          <a:p>
            <a:r>
              <a:rPr lang="en-GB" dirty="0" smtClean="0"/>
              <a:t> </a:t>
            </a:r>
            <a:r>
              <a:rPr lang="en-GB" b="1" dirty="0"/>
              <a:t>Peter </a:t>
            </a:r>
            <a:r>
              <a:rPr lang="en-GB" b="1" dirty="0" err="1"/>
              <a:t>Fritzsche</a:t>
            </a:r>
            <a:r>
              <a:rPr lang="en-GB" b="1" dirty="0"/>
              <a:t>: </a:t>
            </a:r>
            <a:r>
              <a:rPr lang="en-GB" dirty="0" smtClean="0"/>
              <a:t> </a:t>
            </a:r>
            <a:r>
              <a:rPr lang="en-GB" dirty="0"/>
              <a:t>all parties except for the SPD (and the banned Communists) voted to provide Hitler with emergency powers and suspended the constitution for four years…The political establishment voted for dictatorship. </a:t>
            </a:r>
          </a:p>
          <a:p>
            <a:r>
              <a:rPr lang="en-GB" b="1" dirty="0" smtClean="0"/>
              <a:t>Jeremy </a:t>
            </a:r>
            <a:r>
              <a:rPr lang="en-GB" b="1" dirty="0" err="1"/>
              <a:t>Noakes</a:t>
            </a:r>
            <a:r>
              <a:rPr lang="en-GB" b="1" dirty="0"/>
              <a:t>: </a:t>
            </a:r>
            <a:r>
              <a:rPr lang="en-GB" dirty="0"/>
              <a:t>The Enabling Act emasculated the Reichstag and freed the Reich ministries from parliamentary control. </a:t>
            </a:r>
          </a:p>
          <a:p>
            <a:r>
              <a:rPr lang="en-GB" dirty="0" smtClean="0"/>
              <a:t> </a:t>
            </a:r>
            <a:r>
              <a:rPr lang="en-GB" b="1" dirty="0"/>
              <a:t>Roderick </a:t>
            </a:r>
            <a:r>
              <a:rPr lang="en-GB" b="1" dirty="0" err="1"/>
              <a:t>Stackelberg</a:t>
            </a:r>
            <a:r>
              <a:rPr lang="en-GB" b="1" dirty="0"/>
              <a:t>: </a:t>
            </a:r>
            <a:r>
              <a:rPr lang="en-GB" u="sng" dirty="0"/>
              <a:t>The Centre Party provided the crucial margin</a:t>
            </a:r>
            <a:r>
              <a:rPr lang="en-GB" dirty="0"/>
              <a:t> for the two-thirds majority needed to change the constitution. On 23 March the Reichstag passed the Enabling Act (the </a:t>
            </a:r>
            <a:r>
              <a:rPr lang="en-GB" i="1" dirty="0"/>
              <a:t>Law for the Removal of the Distress of the German People and the Reich</a:t>
            </a:r>
            <a:r>
              <a:rPr lang="en-GB" dirty="0"/>
              <a:t>) by a vote of 444 to 94</a:t>
            </a:r>
            <a:r>
              <a:rPr lang="en-GB" dirty="0" smtClean="0"/>
              <a:t>.</a:t>
            </a:r>
            <a:endParaRPr lang="en-GB" dirty="0"/>
          </a:p>
        </p:txBody>
      </p:sp>
    </p:spTree>
    <p:extLst>
      <p:ext uri="{BB962C8B-B14F-4D97-AF65-F5344CB8AC3E}">
        <p14:creationId xmlns:p14="http://schemas.microsoft.com/office/powerpoint/2010/main" val="432332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important was the Enabling Act?</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a:p>
          <a:p>
            <a:r>
              <a:rPr lang="en-GB" dirty="0"/>
              <a:t>Although the Enabling Act was a foundation stone of the Nazi dictatorship, by itself it was insufficient to allow the Nazis to consolidate their power. </a:t>
            </a:r>
          </a:p>
          <a:p>
            <a:r>
              <a:rPr lang="en-GB" dirty="0" smtClean="0"/>
              <a:t>The </a:t>
            </a:r>
            <a:r>
              <a:rPr lang="en-GB" dirty="0"/>
              <a:t>Enabling Act </a:t>
            </a:r>
            <a:r>
              <a:rPr lang="en-GB" b="1" u="sng" dirty="0" smtClean="0"/>
              <a:t>built on </a:t>
            </a:r>
            <a:r>
              <a:rPr lang="en-GB" dirty="0" smtClean="0"/>
              <a:t>the </a:t>
            </a:r>
            <a:r>
              <a:rPr lang="en-GB" dirty="0"/>
              <a:t>February Decrees (28 February 1933), issued in the immediate aftermath of the Reichstag fire (27 February 1933). These decrees suspended human rights and gave the secret police more powers to hold people in “protective custody”. Hindenburg allowed these decrees to be passed. </a:t>
            </a:r>
          </a:p>
          <a:p>
            <a:r>
              <a:rPr lang="en-GB" dirty="0" smtClean="0"/>
              <a:t>As </a:t>
            </a:r>
            <a:r>
              <a:rPr lang="en-GB" dirty="0"/>
              <a:t>the Nazis behaviour on the day of the vote on the Enabling Act showed, violence and intimidation became widely used by the Nazis from this point on. </a:t>
            </a:r>
            <a:endParaRPr lang="en-GB" dirty="0" smtClean="0"/>
          </a:p>
          <a:p>
            <a:r>
              <a:rPr lang="en-GB" dirty="0" smtClean="0"/>
              <a:t>The Enabling Act was </a:t>
            </a:r>
            <a:r>
              <a:rPr lang="en-GB" b="1" u="sng" dirty="0" smtClean="0"/>
              <a:t>pivotal </a:t>
            </a:r>
            <a:r>
              <a:rPr lang="en-GB" dirty="0" smtClean="0"/>
              <a:t>and </a:t>
            </a:r>
            <a:r>
              <a:rPr lang="en-GB" smtClean="0"/>
              <a:t>was crucial </a:t>
            </a:r>
            <a:r>
              <a:rPr lang="en-GB" dirty="0" smtClean="0"/>
              <a:t>to the process of </a:t>
            </a:r>
            <a:r>
              <a:rPr lang="en-GB" dirty="0" err="1" smtClean="0"/>
              <a:t>Gleichschaltung</a:t>
            </a:r>
            <a:r>
              <a:rPr lang="en-GB" dirty="0" smtClean="0"/>
              <a:t> [coordination]. </a:t>
            </a:r>
          </a:p>
          <a:p>
            <a:endParaRPr lang="en-GB" dirty="0"/>
          </a:p>
          <a:p>
            <a:endParaRPr lang="en-GB" dirty="0"/>
          </a:p>
          <a:p>
            <a:endParaRPr lang="en-GB" dirty="0"/>
          </a:p>
        </p:txBody>
      </p:sp>
    </p:spTree>
    <p:extLst>
      <p:ext uri="{BB962C8B-B14F-4D97-AF65-F5344CB8AC3E}">
        <p14:creationId xmlns:p14="http://schemas.microsoft.com/office/powerpoint/2010/main" val="4260319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TotalTime>
  <Words>2177</Words>
  <Application>Microsoft Office PowerPoint</Application>
  <PresentationFormat>Widescreen</PresentationFormat>
  <Paragraphs>98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The National Socialist Consolidation of Power</vt:lpstr>
      <vt:lpstr>1.Legal Revolution – Consolidation of power in the Reichstag.</vt:lpstr>
      <vt:lpstr>1.Legal Revolution – Consolidation of power in the Reichstag.</vt:lpstr>
      <vt:lpstr>Legal Revolution – Consolidation of power in the Reichstag.</vt:lpstr>
      <vt:lpstr>Legal Revolution – Consolidation of power in the Reichstag.</vt:lpstr>
      <vt:lpstr>Importance of Enabling Act</vt:lpstr>
      <vt:lpstr>Importance of Enabling Act </vt:lpstr>
      <vt:lpstr>Enabling Act Historiography</vt:lpstr>
      <vt:lpstr>How important was the Enabling Act?</vt:lpstr>
      <vt:lpstr>2. Terror and Repression</vt:lpstr>
      <vt:lpstr>Terror and Repression</vt:lpstr>
      <vt:lpstr>Terror and Repression Debate</vt:lpstr>
      <vt:lpstr>Terror and Repression Debate</vt:lpstr>
      <vt:lpstr>3. Gleichschaltung</vt:lpstr>
      <vt:lpstr>Gleichschaltung</vt:lpstr>
      <vt:lpstr>Gleichschaltung</vt:lpstr>
      <vt:lpstr>Gleichschaltung</vt:lpstr>
      <vt:lpstr>Gleichschaltung</vt:lpstr>
      <vt:lpstr>Night of the Long Knives</vt:lpstr>
      <vt:lpstr>Night of the Long Knives</vt:lpstr>
      <vt:lpstr>Night of the Long Knives</vt:lpstr>
      <vt:lpstr>Night of the Long Knives</vt:lpstr>
      <vt:lpstr>Overall</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Socialist Consolidation of Power</dc:title>
  <dc:creator>SGordon</dc:creator>
  <cp:lastModifiedBy>SGordon</cp:lastModifiedBy>
  <cp:revision>22</cp:revision>
  <dcterms:created xsi:type="dcterms:W3CDTF">2016-12-13T09:26:35Z</dcterms:created>
  <dcterms:modified xsi:type="dcterms:W3CDTF">2017-01-18T13:19:57Z</dcterms:modified>
</cp:coreProperties>
</file>