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74" r:id="rId15"/>
    <p:sldId id="268" r:id="rId16"/>
    <p:sldId id="269" r:id="rId17"/>
    <p:sldId id="276" r:id="rId18"/>
    <p:sldId id="270" r:id="rId19"/>
    <p:sldId id="271" r:id="rId20"/>
    <p:sldId id="272" r:id="rId21"/>
    <p:sldId id="273" r:id="rId22"/>
    <p:sldId id="277" r:id="rId23"/>
    <p:sldId id="279" r:id="rId24"/>
    <p:sldId id="278" r:id="rId25"/>
    <p:sldId id="280"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2255288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691910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419423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2097674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1035668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213257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47476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213669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2326913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4080144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E6BFC-A014-45EC-8F14-5CB4BC8C0926}" type="datetimeFigureOut">
              <a:rPr lang="en-GB" smtClean="0"/>
              <a:pPr/>
              <a:t>20/11/2015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1473400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E6BFC-A014-45EC-8F14-5CB4BC8C0926}" type="datetimeFigureOut">
              <a:rPr lang="en-GB" smtClean="0"/>
              <a:pPr/>
              <a:t>20/11/2015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28AF6-0391-47FC-B5FB-C5E1DA8F6E57}" type="slidenum">
              <a:rPr lang="en-GB" smtClean="0"/>
              <a:pPr/>
              <a:t>‹#›</a:t>
            </a:fld>
            <a:endParaRPr lang="en-GB"/>
          </a:p>
        </p:txBody>
      </p:sp>
    </p:spTree>
    <p:extLst>
      <p:ext uri="{BB962C8B-B14F-4D97-AF65-F5344CB8AC3E}">
        <p14:creationId xmlns:p14="http://schemas.microsoft.com/office/powerpoint/2010/main" xmlns="" val="1698754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artacus-educational.com/GERyoung.htm" TargetMode="External"/><Relationship Id="rId2" Type="http://schemas.openxmlformats.org/officeDocument/2006/relationships/hyperlink" Target="http://spartacus-educational.com/GERinflation.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Nazi Economy</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xmlns="" val="476234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Distinction</a:t>
            </a:r>
            <a:endParaRPr lang="en-GB" dirty="0"/>
          </a:p>
        </p:txBody>
      </p:sp>
      <p:sp>
        <p:nvSpPr>
          <p:cNvPr id="3" name="Content Placeholder 2"/>
          <p:cNvSpPr>
            <a:spLocks noGrp="1"/>
          </p:cNvSpPr>
          <p:nvPr>
            <p:ph idx="1"/>
          </p:nvPr>
        </p:nvSpPr>
        <p:spPr/>
        <p:txBody>
          <a:bodyPr>
            <a:normAutofit lnSpcReduction="10000"/>
          </a:bodyPr>
          <a:lstStyle/>
          <a:p>
            <a:r>
              <a:rPr lang="en-GB" dirty="0" smtClean="0"/>
              <a:t>It is important not to get mixed up between Hyperinflation (1923) and the Great Depression (1929 onwards)</a:t>
            </a:r>
          </a:p>
          <a:p>
            <a:endParaRPr lang="en-GB" dirty="0"/>
          </a:p>
          <a:p>
            <a:r>
              <a:rPr lang="en-GB" dirty="0" smtClean="0"/>
              <a:t>Hyperinflation caused </a:t>
            </a:r>
            <a:r>
              <a:rPr lang="en-GB" b="1" u="sng" dirty="0" smtClean="0"/>
              <a:t>prices to rise </a:t>
            </a:r>
            <a:r>
              <a:rPr lang="en-GB" dirty="0" smtClean="0"/>
              <a:t>so much that people could not pay for food. </a:t>
            </a:r>
          </a:p>
          <a:p>
            <a:r>
              <a:rPr lang="en-GB" dirty="0" smtClean="0"/>
              <a:t>The Great Depression caused unprecedented amounts of </a:t>
            </a:r>
            <a:r>
              <a:rPr lang="en-GB" b="1" u="sng" dirty="0" smtClean="0"/>
              <a:t>unemployment. </a:t>
            </a:r>
          </a:p>
          <a:p>
            <a:endParaRPr lang="en-GB" b="1" u="sng" dirty="0"/>
          </a:p>
          <a:p>
            <a:r>
              <a:rPr lang="en-GB" dirty="0" smtClean="0"/>
              <a:t>However, the end result was the same for everyday Germans – starvation, homelessness and disease.</a:t>
            </a:r>
            <a:endParaRPr lang="en-GB" dirty="0"/>
          </a:p>
        </p:txBody>
      </p:sp>
    </p:spTree>
    <p:extLst>
      <p:ext uri="{BB962C8B-B14F-4D97-AF65-F5344CB8AC3E}">
        <p14:creationId xmlns:p14="http://schemas.microsoft.com/office/powerpoint/2010/main" xmlns="" val="4253769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Hitler 1933</a:t>
            </a:r>
            <a:endParaRPr lang="en-GB" dirty="0"/>
          </a:p>
        </p:txBody>
      </p:sp>
      <p:sp>
        <p:nvSpPr>
          <p:cNvPr id="3" name="Content Placeholder 2"/>
          <p:cNvSpPr>
            <a:spLocks noGrp="1"/>
          </p:cNvSpPr>
          <p:nvPr>
            <p:ph idx="1"/>
          </p:nvPr>
        </p:nvSpPr>
        <p:spPr/>
        <p:txBody>
          <a:bodyPr/>
          <a:lstStyle/>
          <a:p>
            <a:r>
              <a:rPr lang="en-GB" dirty="0" smtClean="0"/>
              <a:t>Hitler came to power in 1933. The economic difficulties actually helped Hitler and the Nazis massively.</a:t>
            </a:r>
          </a:p>
          <a:p>
            <a:endParaRPr lang="en-GB" dirty="0"/>
          </a:p>
          <a:p>
            <a:r>
              <a:rPr lang="en-GB" dirty="0" smtClean="0"/>
              <a:t>He was able to blame the current Government for the crises and </a:t>
            </a:r>
            <a:r>
              <a:rPr lang="en-GB" dirty="0"/>
              <a:t>h</a:t>
            </a:r>
            <a:r>
              <a:rPr lang="en-GB" dirty="0" smtClean="0"/>
              <a:t>e had promised to fix the economy if he came to power. </a:t>
            </a:r>
          </a:p>
          <a:p>
            <a:endParaRPr lang="en-GB" dirty="0"/>
          </a:p>
          <a:p>
            <a:r>
              <a:rPr lang="en-GB" dirty="0" smtClean="0"/>
              <a:t>Germans were extremely worried about their economic future and dealing with the economy was one of the main things they looked to Hitler for. </a:t>
            </a:r>
            <a:endParaRPr lang="en-GB" dirty="0"/>
          </a:p>
        </p:txBody>
      </p:sp>
    </p:spTree>
    <p:extLst>
      <p:ext uri="{BB962C8B-B14F-4D97-AF65-F5344CB8AC3E}">
        <p14:creationId xmlns:p14="http://schemas.microsoft.com/office/powerpoint/2010/main" xmlns="" val="2068712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1930-32 – </a:t>
            </a:r>
            <a:r>
              <a:rPr lang="en-GB" dirty="0" err="1" smtClean="0"/>
              <a:t>Bruning</a:t>
            </a:r>
            <a:r>
              <a:rPr lang="en-GB" dirty="0" smtClean="0"/>
              <a:t> in charge before Hitler</a:t>
            </a:r>
            <a:endParaRPr lang="en-GB" dirty="0"/>
          </a:p>
        </p:txBody>
      </p:sp>
      <p:sp>
        <p:nvSpPr>
          <p:cNvPr id="3" name="Content Placeholder 2"/>
          <p:cNvSpPr>
            <a:spLocks noGrp="1"/>
          </p:cNvSpPr>
          <p:nvPr>
            <p:ph idx="1"/>
          </p:nvPr>
        </p:nvSpPr>
        <p:spPr/>
        <p:txBody>
          <a:bodyPr/>
          <a:lstStyle/>
          <a:p>
            <a:pPr lvl="1"/>
            <a:r>
              <a:rPr lang="en-GB" dirty="0" err="1" smtClean="0"/>
              <a:t>Bruning</a:t>
            </a:r>
            <a:r>
              <a:rPr lang="en-GB" dirty="0" smtClean="0"/>
              <a:t> argued that the German people simply had to ‘tighten their belts’ during the economic depression.</a:t>
            </a:r>
          </a:p>
          <a:p>
            <a:pPr lvl="1"/>
            <a:r>
              <a:rPr lang="en-GB" dirty="0" smtClean="0"/>
              <a:t>He claimed that the world was in an economic depression and there was nothing Germany could do except wait it out until conditions started to improve – ‘like a storm at sea’. </a:t>
            </a:r>
          </a:p>
          <a:p>
            <a:pPr lvl="1"/>
            <a:r>
              <a:rPr lang="en-GB" dirty="0" smtClean="0"/>
              <a:t>The Germans, understandably, did not want to hear this. </a:t>
            </a:r>
          </a:p>
          <a:p>
            <a:pPr lvl="1"/>
            <a:r>
              <a:rPr lang="en-GB" dirty="0" smtClean="0"/>
              <a:t>They looked to Hitler and the Nazis for a quick solution to their problems. </a:t>
            </a:r>
            <a:endParaRPr lang="en-GB" dirty="0"/>
          </a:p>
        </p:txBody>
      </p:sp>
    </p:spTree>
    <p:extLst>
      <p:ext uri="{BB962C8B-B14F-4D97-AF65-F5344CB8AC3E}">
        <p14:creationId xmlns:p14="http://schemas.microsoft.com/office/powerpoint/2010/main" xmlns="" val="1262506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Situation in 1932</a:t>
            </a:r>
            <a:endParaRPr lang="en-GB" dirty="0"/>
          </a:p>
        </p:txBody>
      </p:sp>
      <p:sp>
        <p:nvSpPr>
          <p:cNvPr id="3" name="Content Placeholder 2"/>
          <p:cNvSpPr>
            <a:spLocks noGrp="1"/>
          </p:cNvSpPr>
          <p:nvPr>
            <p:ph idx="1"/>
          </p:nvPr>
        </p:nvSpPr>
        <p:spPr/>
        <p:txBody>
          <a:bodyPr/>
          <a:lstStyle/>
          <a:p>
            <a:r>
              <a:rPr lang="en-GB" dirty="0" smtClean="0"/>
              <a:t>In 1932, the economic depression had ‘bottomed out’ – meaning the worst of it had passed. </a:t>
            </a:r>
            <a:r>
              <a:rPr lang="en-GB" dirty="0" smtClean="0"/>
              <a:t>This suggests that </a:t>
            </a:r>
            <a:r>
              <a:rPr lang="en-GB" dirty="0" err="1" smtClean="0"/>
              <a:t>Bruning’s</a:t>
            </a:r>
            <a:r>
              <a:rPr lang="en-GB" dirty="0" smtClean="0"/>
              <a:t> approach had worked – he was just not in power to benefit from it.</a:t>
            </a:r>
            <a:endParaRPr lang="en-GB" dirty="0" smtClean="0"/>
          </a:p>
          <a:p>
            <a:r>
              <a:rPr lang="en-GB" dirty="0" smtClean="0"/>
              <a:t>In some ways, Hitler was slightly lucky in the recovery of the German economy.</a:t>
            </a:r>
          </a:p>
          <a:p>
            <a:r>
              <a:rPr lang="en-GB" dirty="0" smtClean="0"/>
              <a:t>However, </a:t>
            </a:r>
            <a:r>
              <a:rPr lang="en-GB" dirty="0" smtClean="0"/>
              <a:t>the Nazi’s </a:t>
            </a:r>
            <a:r>
              <a:rPr lang="en-GB" dirty="0" smtClean="0"/>
              <a:t>more </a:t>
            </a:r>
            <a:r>
              <a:rPr lang="en-GB" dirty="0" smtClean="0"/>
              <a:t>proactive approach to state intervention and investment was a key reason for </a:t>
            </a:r>
            <a:r>
              <a:rPr lang="en-GB" dirty="0" smtClean="0"/>
              <a:t>the speed of </a:t>
            </a:r>
            <a:r>
              <a:rPr lang="en-GB" dirty="0" err="1" smtClean="0"/>
              <a:t>recoverygrowth</a:t>
            </a:r>
            <a:r>
              <a:rPr lang="en-GB" dirty="0" smtClean="0"/>
              <a:t> </a:t>
            </a:r>
            <a:r>
              <a:rPr lang="en-GB" dirty="0" smtClean="0"/>
              <a:t>in the early years of his reign. </a:t>
            </a:r>
            <a:endParaRPr lang="en-GB" dirty="0"/>
          </a:p>
        </p:txBody>
      </p:sp>
    </p:spTree>
    <p:extLst>
      <p:ext uri="{BB962C8B-B14F-4D97-AF65-F5344CB8AC3E}">
        <p14:creationId xmlns:p14="http://schemas.microsoft.com/office/powerpoint/2010/main" xmlns="" val="3267734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984738" y="773723"/>
            <a:ext cx="0" cy="5458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984739" y="6231988"/>
            <a:ext cx="7849772" cy="33889"/>
          </a:xfrm>
          <a:prstGeom prst="line">
            <a:avLst/>
          </a:prstGeom>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899138" y="2552005"/>
            <a:ext cx="3742007" cy="3713872"/>
          </a:xfrm>
          <a:custGeom>
            <a:avLst/>
            <a:gdLst>
              <a:gd name="connsiteX0" fmla="*/ 0 w 2916429"/>
              <a:gd name="connsiteY0" fmla="*/ 2313071 h 2313071"/>
              <a:gd name="connsiteX1" fmla="*/ 1575581 w 2916429"/>
              <a:gd name="connsiteY1" fmla="*/ 20037 h 2313071"/>
              <a:gd name="connsiteX2" fmla="*/ 2715064 w 2916429"/>
              <a:gd name="connsiteY2" fmla="*/ 864098 h 2313071"/>
            </a:gdLst>
            <a:ahLst/>
            <a:cxnLst>
              <a:cxn ang="0">
                <a:pos x="connsiteX0" y="connsiteY0"/>
              </a:cxn>
              <a:cxn ang="0">
                <a:pos x="connsiteX1" y="connsiteY1"/>
              </a:cxn>
              <a:cxn ang="0">
                <a:pos x="connsiteX2" y="connsiteY2"/>
              </a:cxn>
            </a:cxnLst>
            <a:rect l="l" t="t" r="r" b="b"/>
            <a:pathLst>
              <a:path w="2916429" h="2313071">
                <a:moveTo>
                  <a:pt x="0" y="2313071"/>
                </a:moveTo>
                <a:cubicBezTo>
                  <a:pt x="561535" y="1287301"/>
                  <a:pt x="1123070" y="261532"/>
                  <a:pt x="1575581" y="20037"/>
                </a:cubicBezTo>
                <a:cubicBezTo>
                  <a:pt x="2028092" y="-221458"/>
                  <a:pt x="3434861" y="1818356"/>
                  <a:pt x="2715064" y="86409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039815" y="112542"/>
            <a:ext cx="5486400" cy="369332"/>
          </a:xfrm>
          <a:prstGeom prst="rect">
            <a:avLst/>
          </a:prstGeom>
          <a:noFill/>
        </p:spPr>
        <p:txBody>
          <a:bodyPr wrap="square" rtlCol="0">
            <a:spAutoFit/>
          </a:bodyPr>
          <a:lstStyle/>
          <a:p>
            <a:r>
              <a:rPr lang="en-GB" dirty="0"/>
              <a:t> </a:t>
            </a:r>
            <a:r>
              <a:rPr lang="en-GB" dirty="0" smtClean="0"/>
              <a:t>                            Unemployment</a:t>
            </a:r>
            <a:endParaRPr lang="en-GB" dirty="0"/>
          </a:p>
        </p:txBody>
      </p:sp>
      <p:cxnSp>
        <p:nvCxnSpPr>
          <p:cNvPr id="13" name="Straight Connector 12"/>
          <p:cNvCxnSpPr/>
          <p:nvPr/>
        </p:nvCxnSpPr>
        <p:spPr>
          <a:xfrm>
            <a:off x="4290646" y="773723"/>
            <a:ext cx="98474" cy="5458265"/>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15397" y="6265877"/>
            <a:ext cx="1463040" cy="374074"/>
          </a:xfrm>
          <a:prstGeom prst="rect">
            <a:avLst/>
          </a:prstGeom>
          <a:noFill/>
        </p:spPr>
        <p:txBody>
          <a:bodyPr wrap="square" rtlCol="0">
            <a:spAutoFit/>
          </a:bodyPr>
          <a:lstStyle/>
          <a:p>
            <a:r>
              <a:rPr lang="en-GB" dirty="0" smtClean="0"/>
              <a:t>      </a:t>
            </a:r>
            <a:r>
              <a:rPr lang="en-GB" dirty="0" smtClean="0"/>
              <a:t>Late  </a:t>
            </a:r>
            <a:r>
              <a:rPr lang="en-GB" dirty="0" smtClean="0"/>
              <a:t>1932</a:t>
            </a:r>
            <a:endParaRPr lang="en-GB" dirty="0"/>
          </a:p>
        </p:txBody>
      </p:sp>
    </p:spTree>
    <p:extLst>
      <p:ext uri="{BB962C8B-B14F-4D97-AF65-F5344CB8AC3E}">
        <p14:creationId xmlns:p14="http://schemas.microsoft.com/office/powerpoint/2010/main" xmlns="" val="3978913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Hitler plan to stimulate economic growth 1933-36?</a:t>
            </a:r>
            <a:endParaRPr lang="en-GB" dirty="0"/>
          </a:p>
        </p:txBody>
      </p:sp>
      <p:sp>
        <p:nvSpPr>
          <p:cNvPr id="3" name="Content Placeholder 2"/>
          <p:cNvSpPr>
            <a:spLocks noGrp="1"/>
          </p:cNvSpPr>
          <p:nvPr>
            <p:ph idx="1"/>
          </p:nvPr>
        </p:nvSpPr>
        <p:spPr/>
        <p:txBody>
          <a:bodyPr/>
          <a:lstStyle/>
          <a:p>
            <a:endParaRPr lang="en-GB" dirty="0" smtClean="0"/>
          </a:p>
          <a:p>
            <a:r>
              <a:rPr lang="en-GB" dirty="0" smtClean="0"/>
              <a:t>Read the first two paragraphs of </a:t>
            </a:r>
            <a:r>
              <a:rPr lang="en-GB" dirty="0" err="1" smtClean="0"/>
              <a:t>pg</a:t>
            </a:r>
            <a:r>
              <a:rPr lang="en-GB" dirty="0" smtClean="0"/>
              <a:t> 216 Hinton and Hite and complete Q1 in the Focus Route box</a:t>
            </a:r>
          </a:p>
          <a:p>
            <a:endParaRPr lang="en-GB" dirty="0"/>
          </a:p>
          <a:p>
            <a:r>
              <a:rPr lang="en-GB" dirty="0" smtClean="0"/>
              <a:t>This is an overview of how Hitler attempted to bring the economy under control in the immediate years after the took control.</a:t>
            </a:r>
            <a:endParaRPr lang="en-GB" dirty="0"/>
          </a:p>
        </p:txBody>
      </p:sp>
    </p:spTree>
    <p:extLst>
      <p:ext uri="{BB962C8B-B14F-4D97-AF65-F5344CB8AC3E}">
        <p14:creationId xmlns:p14="http://schemas.microsoft.com/office/powerpoint/2010/main" xmlns="" val="3964692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830" y="365125"/>
            <a:ext cx="10515600" cy="1325563"/>
          </a:xfrm>
        </p:spPr>
        <p:txBody>
          <a:bodyPr/>
          <a:lstStyle/>
          <a:p>
            <a:r>
              <a:rPr lang="en-GB" dirty="0" smtClean="0"/>
              <a:t>How did Hitler plan to stimulate economic growth 1933-36?</a:t>
            </a:r>
            <a:endParaRPr lang="en-GB" dirty="0"/>
          </a:p>
        </p:txBody>
      </p:sp>
      <p:sp>
        <p:nvSpPr>
          <p:cNvPr id="3" name="Content Placeholder 2"/>
          <p:cNvSpPr>
            <a:spLocks noGrp="1"/>
          </p:cNvSpPr>
          <p:nvPr>
            <p:ph idx="1"/>
          </p:nvPr>
        </p:nvSpPr>
        <p:spPr>
          <a:xfrm>
            <a:off x="160987" y="1824379"/>
            <a:ext cx="10515600" cy="4351338"/>
          </a:xfrm>
        </p:spPr>
        <p:txBody>
          <a:bodyPr>
            <a:normAutofit fontScale="92500" lnSpcReduction="20000"/>
          </a:bodyPr>
          <a:lstStyle/>
          <a:p>
            <a:r>
              <a:rPr lang="en-GB" dirty="0" smtClean="0"/>
              <a:t>Creating jobs – Public work schemes (</a:t>
            </a:r>
            <a:r>
              <a:rPr lang="en-GB" dirty="0" err="1" smtClean="0"/>
              <a:t>eg</a:t>
            </a:r>
            <a:r>
              <a:rPr lang="en-GB" dirty="0" smtClean="0"/>
              <a:t> building Autobahn) would be funded by the state – They would pay companies to do the work who would therefore employ more people. </a:t>
            </a:r>
          </a:p>
          <a:p>
            <a:r>
              <a:rPr lang="en-GB" dirty="0" smtClean="0"/>
              <a:t>Stimulating consumer demand – This would therefore lead to people spending more money on consumer goods, also with the help of tax concessions (</a:t>
            </a:r>
            <a:r>
              <a:rPr lang="en-GB" dirty="0" err="1" smtClean="0"/>
              <a:t>eg</a:t>
            </a:r>
            <a:r>
              <a:rPr lang="en-GB" dirty="0" smtClean="0"/>
              <a:t> newly weds).</a:t>
            </a:r>
          </a:p>
          <a:p>
            <a:r>
              <a:rPr lang="en-GB" dirty="0" smtClean="0"/>
              <a:t>Restoring confidence – destroying independent unions and subsidising private companies to employ more workers and expand production.</a:t>
            </a:r>
          </a:p>
          <a:p>
            <a:endParaRPr lang="en-GB" dirty="0" smtClean="0"/>
          </a:p>
          <a:p>
            <a:r>
              <a:rPr lang="en-GB" dirty="0" smtClean="0"/>
              <a:t>Married women and Jews no longer allowed to work</a:t>
            </a:r>
          </a:p>
          <a:p>
            <a:r>
              <a:rPr lang="en-GB" dirty="0" smtClean="0"/>
              <a:t>RAD and conscription forced young people into service and off the unemployment register</a:t>
            </a:r>
            <a:endParaRPr lang="en-GB" dirty="0"/>
          </a:p>
        </p:txBody>
      </p:sp>
      <p:sp>
        <p:nvSpPr>
          <p:cNvPr id="4" name="Right Brace 3"/>
          <p:cNvSpPr/>
          <p:nvPr/>
        </p:nvSpPr>
        <p:spPr>
          <a:xfrm>
            <a:off x="9092486" y="4752304"/>
            <a:ext cx="1056068" cy="1159099"/>
          </a:xfrm>
          <a:prstGeom prst="rightBrace">
            <a:avLst>
              <a:gd name="adj1" fmla="val 8333"/>
              <a:gd name="adj2" fmla="val 53333"/>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p:cNvSpPr txBox="1"/>
          <p:nvPr/>
        </p:nvSpPr>
        <p:spPr>
          <a:xfrm>
            <a:off x="10424161" y="4593189"/>
            <a:ext cx="1645919" cy="1754326"/>
          </a:xfrm>
          <a:prstGeom prst="rect">
            <a:avLst/>
          </a:prstGeom>
          <a:noFill/>
        </p:spPr>
        <p:txBody>
          <a:bodyPr wrap="square" rtlCol="0">
            <a:spAutoFit/>
          </a:bodyPr>
          <a:lstStyle/>
          <a:p>
            <a:r>
              <a:rPr lang="en-GB" b="1" i="1" dirty="0" smtClean="0"/>
              <a:t>Clever book-keeping tactics to keep unemployment numbers down</a:t>
            </a:r>
            <a:r>
              <a:rPr lang="en-GB" dirty="0" smtClean="0"/>
              <a:t>.</a:t>
            </a:r>
            <a:endParaRPr lang="en-GB" dirty="0"/>
          </a:p>
        </p:txBody>
      </p:sp>
    </p:spTree>
    <p:extLst>
      <p:ext uri="{BB962C8B-B14F-4D97-AF65-F5344CB8AC3E}">
        <p14:creationId xmlns:p14="http://schemas.microsoft.com/office/powerpoint/2010/main" xmlns="" val="960353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Hitler plan to stimulate economic growth 1933-36?</a:t>
            </a:r>
            <a:endParaRPr lang="en-GB" dirty="0"/>
          </a:p>
        </p:txBody>
      </p:sp>
      <p:sp>
        <p:nvSpPr>
          <p:cNvPr id="3" name="Content Placeholder 2"/>
          <p:cNvSpPr>
            <a:spLocks noGrp="1"/>
          </p:cNvSpPr>
          <p:nvPr>
            <p:ph idx="1"/>
          </p:nvPr>
        </p:nvSpPr>
        <p:spPr/>
        <p:txBody>
          <a:bodyPr/>
          <a:lstStyle/>
          <a:p>
            <a:r>
              <a:rPr lang="en-GB" dirty="0" smtClean="0"/>
              <a:t>In simple terms, Hitler did not intend to do anything drastic or new in terms of economics.</a:t>
            </a:r>
          </a:p>
          <a:p>
            <a:r>
              <a:rPr lang="en-GB" dirty="0" smtClean="0"/>
              <a:t>He intended to apply Government spending to create employment and also control prices and wages to avoid another inflation crisis.</a:t>
            </a:r>
          </a:p>
          <a:p>
            <a:r>
              <a:rPr lang="en-GB" dirty="0" smtClean="0"/>
              <a:t>Up until 1936, the German economy was not driven by rearmament – it was preparing itself – warming up – in order to vigorously pursue a policy of rearmament in preparation for war.  </a:t>
            </a:r>
            <a:endParaRPr lang="en-GB" dirty="0"/>
          </a:p>
        </p:txBody>
      </p:sp>
    </p:spTree>
    <p:extLst>
      <p:ext uri="{BB962C8B-B14F-4D97-AF65-F5344CB8AC3E}">
        <p14:creationId xmlns:p14="http://schemas.microsoft.com/office/powerpoint/2010/main" xmlns="" val="140525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Hjalmar Schacht </a:t>
            </a:r>
            <a:endParaRPr lang="en-GB" dirty="0"/>
          </a:p>
        </p:txBody>
      </p:sp>
      <p:sp>
        <p:nvSpPr>
          <p:cNvPr id="3" name="Content Placeholder 2"/>
          <p:cNvSpPr>
            <a:spLocks noGrp="1"/>
          </p:cNvSpPr>
          <p:nvPr>
            <p:ph idx="1"/>
          </p:nvPr>
        </p:nvSpPr>
        <p:spPr/>
        <p:txBody>
          <a:bodyPr/>
          <a:lstStyle/>
          <a:p>
            <a:r>
              <a:rPr lang="en-GB" dirty="0" smtClean="0"/>
              <a:t>Hjalmar Schacht became </a:t>
            </a:r>
            <a:r>
              <a:rPr lang="en-GB" dirty="0"/>
              <a:t>Reich currency </a:t>
            </a:r>
            <a:r>
              <a:rPr lang="en-GB" dirty="0" smtClean="0"/>
              <a:t>commissioner in 1923 </a:t>
            </a:r>
            <a:r>
              <a:rPr lang="en-GB" dirty="0"/>
              <a:t>and was praised for bringing Germany's </a:t>
            </a:r>
            <a:r>
              <a:rPr lang="en-GB" dirty="0">
                <a:hlinkClick r:id="rId2"/>
              </a:rPr>
              <a:t>inflation</a:t>
            </a:r>
            <a:r>
              <a:rPr lang="en-GB" dirty="0"/>
              <a:t> under </a:t>
            </a:r>
            <a:r>
              <a:rPr lang="en-GB" dirty="0" smtClean="0"/>
              <a:t>control. </a:t>
            </a:r>
          </a:p>
          <a:p>
            <a:r>
              <a:rPr lang="en-GB" dirty="0" smtClean="0"/>
              <a:t>Schacht was the man who dealt with the banks under </a:t>
            </a:r>
            <a:r>
              <a:rPr lang="en-GB" dirty="0" err="1" smtClean="0"/>
              <a:t>Stresseman</a:t>
            </a:r>
            <a:r>
              <a:rPr lang="en-GB" dirty="0" smtClean="0"/>
              <a:t> during the ‘Golden Years’.</a:t>
            </a:r>
          </a:p>
          <a:p>
            <a:r>
              <a:rPr lang="en-GB" dirty="0" smtClean="0"/>
              <a:t>Schacht </a:t>
            </a:r>
            <a:r>
              <a:rPr lang="en-GB" dirty="0"/>
              <a:t>was rewarded by being appointed president of the </a:t>
            </a:r>
            <a:r>
              <a:rPr lang="en-GB" dirty="0" err="1"/>
              <a:t>Reichsbank</a:t>
            </a:r>
            <a:r>
              <a:rPr lang="en-GB" dirty="0"/>
              <a:t>. In 1929 he headed the German delegation that negotiated the </a:t>
            </a:r>
            <a:r>
              <a:rPr lang="en-GB" dirty="0">
                <a:hlinkClick r:id="rId3"/>
              </a:rPr>
              <a:t>Young Plan</a:t>
            </a:r>
            <a:r>
              <a:rPr lang="en-GB" dirty="0" smtClean="0"/>
              <a:t>.</a:t>
            </a:r>
          </a:p>
          <a:p>
            <a:r>
              <a:rPr lang="en-GB" dirty="0" smtClean="0"/>
              <a:t>He was appointed as the Reich Economic Minister in 1934. This helped appease the economic elite as Schacht had a reputation for being trustworthy and able. </a:t>
            </a:r>
          </a:p>
          <a:p>
            <a:pPr marL="0" indent="0">
              <a:buNone/>
            </a:pPr>
            <a:endParaRPr lang="en-GB" dirty="0"/>
          </a:p>
        </p:txBody>
      </p:sp>
    </p:spTree>
    <p:extLst>
      <p:ext uri="{BB962C8B-B14F-4D97-AF65-F5344CB8AC3E}">
        <p14:creationId xmlns:p14="http://schemas.microsoft.com/office/powerpoint/2010/main" xmlns="" val="2111592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Schacht’s Approach</a:t>
            </a:r>
            <a:endParaRPr lang="en-GB" dirty="0"/>
          </a:p>
        </p:txBody>
      </p:sp>
      <p:sp>
        <p:nvSpPr>
          <p:cNvPr id="3" name="Content Placeholder 2"/>
          <p:cNvSpPr>
            <a:spLocks noGrp="1"/>
          </p:cNvSpPr>
          <p:nvPr>
            <p:ph idx="1"/>
          </p:nvPr>
        </p:nvSpPr>
        <p:spPr/>
        <p:txBody>
          <a:bodyPr>
            <a:normAutofit fontScale="92500"/>
          </a:bodyPr>
          <a:lstStyle/>
          <a:p>
            <a:r>
              <a:rPr lang="en-GB" dirty="0" smtClean="0"/>
              <a:t>Schacht’s approach to Germany’s economic growth was one of caution. </a:t>
            </a:r>
          </a:p>
          <a:p>
            <a:r>
              <a:rPr lang="en-GB" dirty="0" smtClean="0"/>
              <a:t>He favoured conventional economic policies and a sensible approach to rebuilding the economy. As well as a cautious approach to all other matters of Government.</a:t>
            </a:r>
          </a:p>
          <a:p>
            <a:endParaRPr lang="en-GB" dirty="0" smtClean="0"/>
          </a:p>
          <a:p>
            <a:r>
              <a:rPr lang="en-GB" dirty="0" smtClean="0"/>
              <a:t>‘Guns or Butter’ – As mentioned previously, there is a debate over whether the German economy was driven by rearmament or by focusing on consumer goods – Under Schacht, the economy was driven more by ‘butter’. He was tasked with creating a German economy </a:t>
            </a:r>
            <a:r>
              <a:rPr lang="en-GB" b="1" i="1" dirty="0" smtClean="0"/>
              <a:t>capable</a:t>
            </a:r>
            <a:r>
              <a:rPr lang="en-GB" dirty="0" smtClean="0"/>
              <a:t> of rearmament, but his primary task was the reduction of unemployment. </a:t>
            </a:r>
            <a:endParaRPr lang="en-GB" dirty="0"/>
          </a:p>
        </p:txBody>
      </p:sp>
    </p:spTree>
    <p:extLst>
      <p:ext uri="{BB962C8B-B14F-4D97-AF65-F5344CB8AC3E}">
        <p14:creationId xmlns:p14="http://schemas.microsoft.com/office/powerpoint/2010/main" xmlns="" val="394573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Nazi Economy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This section of the course examines how Hitler and the Nazis tried to help the German economy recover when they came to power. </a:t>
            </a:r>
          </a:p>
          <a:p>
            <a:endParaRPr lang="en-GB" dirty="0"/>
          </a:p>
          <a:p>
            <a:r>
              <a:rPr lang="en-GB" dirty="0" smtClean="0"/>
              <a:t>There are three questions you can be asked to discuss : </a:t>
            </a:r>
          </a:p>
          <a:p>
            <a:endParaRPr lang="en-GB" dirty="0"/>
          </a:p>
          <a:p>
            <a:r>
              <a:rPr lang="en-GB" dirty="0" smtClean="0"/>
              <a:t>Was there a Nazi economic ‘miracle’? </a:t>
            </a:r>
            <a:r>
              <a:rPr lang="en-GB" b="1" i="1" dirty="0" smtClean="0">
                <a:solidFill>
                  <a:srgbClr val="FF0000"/>
                </a:solidFill>
              </a:rPr>
              <a:t>There was the appearance of one, but realistically, no </a:t>
            </a:r>
          </a:p>
          <a:p>
            <a:r>
              <a:rPr lang="en-GB" dirty="0" smtClean="0"/>
              <a:t>Did Nazi economic policy work? </a:t>
            </a:r>
            <a:r>
              <a:rPr lang="en-GB" b="1" i="1" dirty="0" smtClean="0">
                <a:solidFill>
                  <a:srgbClr val="FF0000"/>
                </a:solidFill>
              </a:rPr>
              <a:t>Yes, as a short term measure. Economic recovery was a facade</a:t>
            </a:r>
          </a:p>
          <a:p>
            <a:r>
              <a:rPr lang="en-GB" dirty="0" smtClean="0"/>
              <a:t>What drove Nazi economic policy – ‘Guns or Butter’? </a:t>
            </a:r>
            <a:r>
              <a:rPr lang="en-GB" b="1" i="1" dirty="0" smtClean="0">
                <a:solidFill>
                  <a:srgbClr val="FF0000"/>
                </a:solidFill>
              </a:rPr>
              <a:t>Increasingly GUNS as time went on</a:t>
            </a:r>
          </a:p>
        </p:txBody>
      </p:sp>
    </p:spTree>
    <p:extLst>
      <p:ext uri="{BB962C8B-B14F-4D97-AF65-F5344CB8AC3E}">
        <p14:creationId xmlns:p14="http://schemas.microsoft.com/office/powerpoint/2010/main" xmlns="" val="1025399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Schacht’s Main Measures</a:t>
            </a:r>
            <a:endParaRPr lang="en-GB" dirty="0"/>
          </a:p>
        </p:txBody>
      </p:sp>
      <p:sp>
        <p:nvSpPr>
          <p:cNvPr id="3" name="Content Placeholder 2"/>
          <p:cNvSpPr>
            <a:spLocks noGrp="1"/>
          </p:cNvSpPr>
          <p:nvPr>
            <p:ph idx="1"/>
          </p:nvPr>
        </p:nvSpPr>
        <p:spPr/>
        <p:txBody>
          <a:bodyPr/>
          <a:lstStyle/>
          <a:p>
            <a:r>
              <a:rPr lang="en-GB" dirty="0" smtClean="0"/>
              <a:t>Read paragraph 3 on page 216 of Hinton and Hite and complete the Focus Route Q2. </a:t>
            </a:r>
          </a:p>
          <a:p>
            <a:pPr marL="0" indent="0">
              <a:buNone/>
            </a:pPr>
            <a:r>
              <a:rPr lang="en-GB" dirty="0" smtClean="0"/>
              <a:t> </a:t>
            </a:r>
            <a:endParaRPr lang="en-GB" dirty="0"/>
          </a:p>
        </p:txBody>
      </p:sp>
    </p:spTree>
    <p:extLst>
      <p:ext uri="{BB962C8B-B14F-4D97-AF65-F5344CB8AC3E}">
        <p14:creationId xmlns:p14="http://schemas.microsoft.com/office/powerpoint/2010/main" xmlns="" val="3427654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Schacht’s Main Measures</a:t>
            </a:r>
            <a:endParaRPr lang="en-GB" dirty="0"/>
          </a:p>
        </p:txBody>
      </p:sp>
      <p:sp>
        <p:nvSpPr>
          <p:cNvPr id="3" name="Content Placeholder 2"/>
          <p:cNvSpPr>
            <a:spLocks noGrp="1"/>
          </p:cNvSpPr>
          <p:nvPr>
            <p:ph idx="1"/>
          </p:nvPr>
        </p:nvSpPr>
        <p:spPr/>
        <p:txBody>
          <a:bodyPr/>
          <a:lstStyle/>
          <a:p>
            <a:r>
              <a:rPr lang="en-GB" dirty="0" err="1" smtClean="0"/>
              <a:t>Mefo</a:t>
            </a:r>
            <a:r>
              <a:rPr lang="en-GB" dirty="0" smtClean="0"/>
              <a:t> Bills (Deficit </a:t>
            </a:r>
            <a:r>
              <a:rPr lang="en-GB" dirty="0" smtClean="0"/>
              <a:t>Spending/Financing) </a:t>
            </a:r>
            <a:r>
              <a:rPr lang="en-GB" dirty="0" smtClean="0"/>
              <a:t>– These were simply IOU’s handed out by the Government. Credit notes were used as payment by the Government when purchasing supplies and services used for rearmament. It meant that companies would continue supplying services even though they were not being paid immediately. Instead, they were given the </a:t>
            </a:r>
            <a:r>
              <a:rPr lang="en-GB" b="1" i="1" dirty="0" smtClean="0"/>
              <a:t>promise</a:t>
            </a:r>
            <a:r>
              <a:rPr lang="en-GB" dirty="0" smtClean="0"/>
              <a:t> of payment, which they were happy to accept – </a:t>
            </a:r>
            <a:r>
              <a:rPr lang="en-GB" b="1" u="sng" dirty="0" smtClean="0"/>
              <a:t>This meant that the Nazis could now fund public investment which was the main reason for economic growth between 1933-36. </a:t>
            </a:r>
          </a:p>
          <a:p>
            <a:r>
              <a:rPr lang="en-GB" dirty="0" smtClean="0"/>
              <a:t>Suspended debt repayment to boost consumer spending in Germany. </a:t>
            </a:r>
            <a:endParaRPr lang="en-GB" dirty="0"/>
          </a:p>
        </p:txBody>
      </p:sp>
    </p:spTree>
    <p:extLst>
      <p:ext uri="{BB962C8B-B14F-4D97-AF65-F5344CB8AC3E}">
        <p14:creationId xmlns:p14="http://schemas.microsoft.com/office/powerpoint/2010/main" xmlns="" val="1085851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New Plan</a:t>
            </a:r>
            <a:endParaRPr lang="en-GB" dirty="0"/>
          </a:p>
        </p:txBody>
      </p:sp>
      <p:sp>
        <p:nvSpPr>
          <p:cNvPr id="3" name="Content Placeholder 2"/>
          <p:cNvSpPr>
            <a:spLocks noGrp="1"/>
          </p:cNvSpPr>
          <p:nvPr>
            <p:ph idx="1"/>
          </p:nvPr>
        </p:nvSpPr>
        <p:spPr/>
        <p:txBody>
          <a:bodyPr/>
          <a:lstStyle/>
          <a:p>
            <a:r>
              <a:rPr lang="en-GB" dirty="0" smtClean="0"/>
              <a:t>Read Hinton and Hite </a:t>
            </a:r>
            <a:r>
              <a:rPr lang="en-GB" dirty="0" err="1" smtClean="0"/>
              <a:t>pg</a:t>
            </a:r>
            <a:r>
              <a:rPr lang="en-GB" dirty="0" smtClean="0"/>
              <a:t> 216 or the information you have been given by your teacher.</a:t>
            </a:r>
          </a:p>
          <a:p>
            <a:endParaRPr lang="en-GB" dirty="0"/>
          </a:p>
          <a:p>
            <a:r>
              <a:rPr lang="en-GB" dirty="0" smtClean="0"/>
              <a:t>In your own words, describe the ‘New Plan’ and explain how this helped the German economy. </a:t>
            </a:r>
            <a:endParaRPr lang="en-GB" dirty="0"/>
          </a:p>
        </p:txBody>
      </p:sp>
    </p:spTree>
    <p:extLst>
      <p:ext uri="{BB962C8B-B14F-4D97-AF65-F5344CB8AC3E}">
        <p14:creationId xmlns:p14="http://schemas.microsoft.com/office/powerpoint/2010/main" xmlns="" val="3177128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New Plan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As the economy recovered, Germany faced a new problem – they were importing more than they were exporting and its currency reserves were running low, which would prohibit them from been able to bring in anymore imports as they could not buy from other countries.</a:t>
            </a:r>
          </a:p>
          <a:p>
            <a:r>
              <a:rPr lang="en-GB" dirty="0" smtClean="0"/>
              <a:t>Fundamentally, the New Plan allowed Germany to control all aspects of her trade in terms of imports and exports. </a:t>
            </a:r>
          </a:p>
          <a:p>
            <a:r>
              <a:rPr lang="en-GB" dirty="0" smtClean="0"/>
              <a:t>The Government now had to approve any imports so they could regulate them.</a:t>
            </a:r>
          </a:p>
          <a:p>
            <a:r>
              <a:rPr lang="en-GB" dirty="0" smtClean="0"/>
              <a:t>The New Plan also set up trade agreements with other states, some of which agreed on a bartering system – trading goods for goods instead of money. </a:t>
            </a:r>
          </a:p>
          <a:p>
            <a:r>
              <a:rPr lang="en-GB" dirty="0" smtClean="0"/>
              <a:t>This helped Germany balance the books, however did not completely solve the balance of trade problem. </a:t>
            </a:r>
            <a:endParaRPr lang="en-GB" dirty="0"/>
          </a:p>
        </p:txBody>
      </p:sp>
    </p:spTree>
    <p:extLst>
      <p:ext uri="{BB962C8B-B14F-4D97-AF65-F5344CB8AC3E}">
        <p14:creationId xmlns:p14="http://schemas.microsoft.com/office/powerpoint/2010/main" xmlns="" val="2849066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Schacht’s Contribution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In the early years of Hitler’s reign, Schacht was crucial to Germany’s economic growth.</a:t>
            </a:r>
          </a:p>
          <a:p>
            <a:r>
              <a:rPr lang="en-GB" dirty="0" smtClean="0"/>
              <a:t>His </a:t>
            </a:r>
            <a:r>
              <a:rPr lang="en-GB" dirty="0" err="1" smtClean="0"/>
              <a:t>Mefo</a:t>
            </a:r>
            <a:r>
              <a:rPr lang="en-GB" dirty="0" smtClean="0"/>
              <a:t> Bills were an </a:t>
            </a:r>
            <a:r>
              <a:rPr lang="en-GB" dirty="0" err="1" smtClean="0"/>
              <a:t>ingenius</a:t>
            </a:r>
            <a:r>
              <a:rPr lang="en-GB" dirty="0" smtClean="0"/>
              <a:t> way of allowing the Government to increase public spending without the risk of high inflation. As well as this, it allowed the Nazis to start to pursue their policy of rearmament while disguising military expenditure.</a:t>
            </a:r>
          </a:p>
          <a:p>
            <a:r>
              <a:rPr lang="en-GB" dirty="0" smtClean="0"/>
              <a:t>His New Plan also allowed Germany to manage their imports and direct them towards ‘key’ industries – such as arms manufacturing. </a:t>
            </a:r>
          </a:p>
          <a:p>
            <a:r>
              <a:rPr lang="en-GB" dirty="0" smtClean="0"/>
              <a:t>The increase in public spending had generated employment – Figures fell from 26% in 1933 to 7% in 1936.</a:t>
            </a:r>
          </a:p>
          <a:p>
            <a:r>
              <a:rPr lang="en-GB" dirty="0" smtClean="0"/>
              <a:t>Schacht was a cautious and sensible Economic Minister – He ensured Germany did not spend </a:t>
            </a:r>
            <a:r>
              <a:rPr lang="en-GB" dirty="0" err="1" smtClean="0"/>
              <a:t>outwith</a:t>
            </a:r>
            <a:r>
              <a:rPr lang="en-GB" dirty="0" smtClean="0"/>
              <a:t> her means (especially with rearmament) and he made sure the economy underwent growth without being put under too much pressure. </a:t>
            </a:r>
            <a:endParaRPr lang="en-GB" dirty="0"/>
          </a:p>
        </p:txBody>
      </p:sp>
    </p:spTree>
    <p:extLst>
      <p:ext uri="{BB962C8B-B14F-4D97-AF65-F5344CB8AC3E}">
        <p14:creationId xmlns:p14="http://schemas.microsoft.com/office/powerpoint/2010/main" xmlns="" val="3420932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1936 – 39 </a:t>
            </a:r>
            <a:endParaRPr lang="en-GB" dirty="0"/>
          </a:p>
        </p:txBody>
      </p:sp>
      <p:sp>
        <p:nvSpPr>
          <p:cNvPr id="3" name="Content Placeholder 2"/>
          <p:cNvSpPr>
            <a:spLocks noGrp="1"/>
          </p:cNvSpPr>
          <p:nvPr>
            <p:ph idx="1"/>
          </p:nvPr>
        </p:nvSpPr>
        <p:spPr/>
        <p:txBody>
          <a:bodyPr/>
          <a:lstStyle/>
          <a:p>
            <a:r>
              <a:rPr lang="en-GB" dirty="0" smtClean="0"/>
              <a:t>Despite Schacht’s contribution and skills, Hitler was now gearing up for another war. </a:t>
            </a:r>
          </a:p>
          <a:p>
            <a:r>
              <a:rPr lang="en-GB" dirty="0" smtClean="0"/>
              <a:t>He had long wanted to build up Germany’s armed forces and was now in a position where he could aggressively pursue this policy. </a:t>
            </a:r>
          </a:p>
          <a:p>
            <a:r>
              <a:rPr lang="en-GB" dirty="0" smtClean="0"/>
              <a:t>Schacht, however, did not agree with this and suggested remaining cautious and focusing more on the production of consumer goods to keep the economy growing. </a:t>
            </a:r>
          </a:p>
          <a:p>
            <a:r>
              <a:rPr lang="en-GB" dirty="0" smtClean="0"/>
              <a:t>Hitler did not agree with Schacht…</a:t>
            </a:r>
            <a:endParaRPr lang="en-GB" dirty="0"/>
          </a:p>
        </p:txBody>
      </p:sp>
    </p:spTree>
    <p:extLst>
      <p:ext uri="{BB962C8B-B14F-4D97-AF65-F5344CB8AC3E}">
        <p14:creationId xmlns:p14="http://schemas.microsoft.com/office/powerpoint/2010/main" xmlns="" val="2747550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“when he realised that the moderation of my financial policy was a stumbling block in his reckless plans (in foreign policy), he began, with Goring’s connivance, to go behind my back and counter my arrangements” </a:t>
            </a:r>
          </a:p>
          <a:p>
            <a:pPr marL="0" indent="0">
              <a:buNone/>
            </a:pPr>
            <a:endParaRPr lang="en-GB" dirty="0"/>
          </a:p>
          <a:p>
            <a:pPr marL="514350" indent="-514350">
              <a:buAutoNum type="arabicParenR"/>
            </a:pPr>
            <a:r>
              <a:rPr lang="en-GB" dirty="0" smtClean="0"/>
              <a:t>What does Schacht mean by this quote?</a:t>
            </a:r>
          </a:p>
          <a:p>
            <a:pPr marL="514350" indent="-514350">
              <a:buAutoNum type="arabicParenR"/>
            </a:pPr>
            <a:r>
              <a:rPr lang="en-GB" dirty="0" smtClean="0"/>
              <a:t>What does this suggest Hitler is planning for the economy after 1936?</a:t>
            </a:r>
            <a:endParaRPr lang="en-GB" dirty="0"/>
          </a:p>
        </p:txBody>
      </p:sp>
    </p:spTree>
    <p:extLst>
      <p:ext uri="{BB962C8B-B14F-4D97-AF65-F5344CB8AC3E}">
        <p14:creationId xmlns:p14="http://schemas.microsoft.com/office/powerpoint/2010/main" xmlns="" val="250279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Nazi Economy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It was said at the time that the Nazis has worked a ‘miracle’ in fixing the economy. In short, they took credit for turning Germany around from being in an economic meltdown to a fully functional, self sufficient country in a short period of time.</a:t>
            </a:r>
          </a:p>
          <a:p>
            <a:endParaRPr lang="en-GB" dirty="0" smtClean="0"/>
          </a:p>
          <a:p>
            <a:r>
              <a:rPr lang="en-GB" dirty="0" smtClean="0"/>
              <a:t>We will be examining the methods that were used to stimulate the economy and how successful these were.</a:t>
            </a:r>
          </a:p>
          <a:p>
            <a:r>
              <a:rPr lang="en-GB" dirty="0" smtClean="0"/>
              <a:t>We will be examining whether or not the Nazis can really take credit for the economic recovery after 1933. </a:t>
            </a:r>
          </a:p>
          <a:p>
            <a:r>
              <a:rPr lang="en-GB" dirty="0" smtClean="0"/>
              <a:t>We will also discuss the debate about what drove the economic </a:t>
            </a:r>
            <a:r>
              <a:rPr lang="en-GB" dirty="0" smtClean="0"/>
              <a:t>recovery </a:t>
            </a:r>
            <a:r>
              <a:rPr lang="en-GB" dirty="0" smtClean="0"/>
              <a:t>– the need for arms in the lead up to WW2 or other factors</a:t>
            </a:r>
          </a:p>
        </p:txBody>
      </p:sp>
    </p:spTree>
    <p:extLst>
      <p:ext uri="{BB962C8B-B14F-4D97-AF65-F5344CB8AC3E}">
        <p14:creationId xmlns:p14="http://schemas.microsoft.com/office/powerpoint/2010/main" xmlns="" val="39578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you need to know</a:t>
            </a:r>
            <a:endParaRPr lang="en-GB" dirty="0"/>
          </a:p>
        </p:txBody>
      </p:sp>
      <p:sp>
        <p:nvSpPr>
          <p:cNvPr id="3" name="Content Placeholder 2"/>
          <p:cNvSpPr>
            <a:spLocks noGrp="1"/>
          </p:cNvSpPr>
          <p:nvPr>
            <p:ph idx="1"/>
          </p:nvPr>
        </p:nvSpPr>
        <p:spPr/>
        <p:txBody>
          <a:bodyPr/>
          <a:lstStyle/>
          <a:p>
            <a:r>
              <a:rPr lang="en-GB" dirty="0" smtClean="0"/>
              <a:t>Stimulating economic recovery</a:t>
            </a:r>
          </a:p>
          <a:p>
            <a:r>
              <a:rPr lang="en-GB" dirty="0" smtClean="0"/>
              <a:t>Schacht: his role and significance</a:t>
            </a:r>
          </a:p>
          <a:p>
            <a:r>
              <a:rPr lang="en-GB" dirty="0" smtClean="0"/>
              <a:t> </a:t>
            </a:r>
            <a:r>
              <a:rPr lang="en-GB" dirty="0" err="1" smtClean="0"/>
              <a:t>Göring</a:t>
            </a:r>
            <a:r>
              <a:rPr lang="en-GB" dirty="0" smtClean="0"/>
              <a:t> </a:t>
            </a:r>
            <a:r>
              <a:rPr lang="en-GB" dirty="0" smtClean="0"/>
              <a:t>and the Four Year Plan</a:t>
            </a:r>
          </a:p>
          <a:p>
            <a:r>
              <a:rPr lang="en-GB" dirty="0" smtClean="0"/>
              <a:t>Goals of Nazi foreign policy</a:t>
            </a:r>
          </a:p>
          <a:p>
            <a:r>
              <a:rPr lang="en-GB" dirty="0" smtClean="0"/>
              <a:t>Impact of foreign policy on the economy, society and the ‘Hitler myth’</a:t>
            </a:r>
          </a:p>
          <a:p>
            <a:r>
              <a:rPr lang="en-GB" dirty="0" smtClean="0"/>
              <a:t>Creating an economy geared towards war?</a:t>
            </a:r>
            <a:endParaRPr lang="en-GB" dirty="0"/>
          </a:p>
        </p:txBody>
      </p:sp>
    </p:spTree>
    <p:extLst>
      <p:ext uri="{BB962C8B-B14F-4D97-AF65-F5344CB8AC3E}">
        <p14:creationId xmlns:p14="http://schemas.microsoft.com/office/powerpoint/2010/main" xmlns="" val="24411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Weimar Economic Background</a:t>
            </a:r>
            <a:endParaRPr lang="en-GB" dirty="0"/>
          </a:p>
        </p:txBody>
      </p:sp>
      <p:sp>
        <p:nvSpPr>
          <p:cNvPr id="3" name="Content Placeholder 2"/>
          <p:cNvSpPr>
            <a:spLocks noGrp="1"/>
          </p:cNvSpPr>
          <p:nvPr>
            <p:ph idx="1"/>
          </p:nvPr>
        </p:nvSpPr>
        <p:spPr/>
        <p:txBody>
          <a:bodyPr/>
          <a:lstStyle/>
          <a:p>
            <a:r>
              <a:rPr lang="en-GB" dirty="0" smtClean="0"/>
              <a:t>Before examining the Nazi economic policies, it is important to understand the situation that Germany was in by 1933, and what they had been through in the past decade. </a:t>
            </a:r>
          </a:p>
          <a:p>
            <a:endParaRPr lang="en-GB" dirty="0"/>
          </a:p>
          <a:p>
            <a:r>
              <a:rPr lang="en-GB" dirty="0" smtClean="0"/>
              <a:t>The Weimar years had been plagued with economic crises. </a:t>
            </a:r>
          </a:p>
          <a:p>
            <a:pPr marL="0" indent="0">
              <a:buNone/>
            </a:pPr>
            <a:endParaRPr lang="en-GB" dirty="0"/>
          </a:p>
        </p:txBody>
      </p:sp>
    </p:spTree>
    <p:extLst>
      <p:ext uri="{BB962C8B-B14F-4D97-AF65-F5344CB8AC3E}">
        <p14:creationId xmlns:p14="http://schemas.microsoft.com/office/powerpoint/2010/main" xmlns="" val="105128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1923 – Hyperinflation Crisis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In 1923, Germany missed a reparations payment.</a:t>
            </a:r>
          </a:p>
          <a:p>
            <a:r>
              <a:rPr lang="en-GB" dirty="0" smtClean="0"/>
              <a:t>France and Belgium, in retaliation, marched into the Ruhr – the industrial hub of Germany.</a:t>
            </a:r>
          </a:p>
          <a:p>
            <a:r>
              <a:rPr lang="en-GB" dirty="0" smtClean="0"/>
              <a:t>They planned on taking what they were owed in the form of goods from the factories in the Ruhr.</a:t>
            </a:r>
          </a:p>
          <a:p>
            <a:r>
              <a:rPr lang="en-GB" dirty="0" smtClean="0"/>
              <a:t>In response, Ebert ordered a general strike in the Ruhr and Germans stopped going to work.</a:t>
            </a:r>
          </a:p>
          <a:p>
            <a:r>
              <a:rPr lang="en-GB" dirty="0" smtClean="0"/>
              <a:t>This, however, meant that Germany now stopped producing goods and therefore had no money to make through exportation.</a:t>
            </a:r>
          </a:p>
          <a:p>
            <a:r>
              <a:rPr lang="en-GB" dirty="0" smtClean="0"/>
              <a:t>To combat this, Ebert and the Weimar </a:t>
            </a:r>
            <a:r>
              <a:rPr lang="en-GB" dirty="0" err="1" smtClean="0"/>
              <a:t>Govt</a:t>
            </a:r>
            <a:r>
              <a:rPr lang="en-GB" dirty="0" smtClean="0"/>
              <a:t> started to print more money. </a:t>
            </a:r>
          </a:p>
          <a:p>
            <a:r>
              <a:rPr lang="en-GB" dirty="0" smtClean="0"/>
              <a:t>As a result, businesses had to increase their prices to keep up with the influx of money into the economy.</a:t>
            </a:r>
          </a:p>
          <a:p>
            <a:r>
              <a:rPr lang="en-GB" dirty="0" smtClean="0"/>
              <a:t>This led to HYPERINFLATION – A massive increase in the price of goods. </a:t>
            </a:r>
            <a:endParaRPr lang="en-GB" dirty="0"/>
          </a:p>
        </p:txBody>
      </p:sp>
    </p:spTree>
    <p:extLst>
      <p:ext uri="{BB962C8B-B14F-4D97-AF65-F5344CB8AC3E}">
        <p14:creationId xmlns:p14="http://schemas.microsoft.com/office/powerpoint/2010/main" xmlns="" val="315995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Impact of Hyperinflation </a:t>
            </a:r>
            <a:endParaRPr lang="en-GB" dirty="0"/>
          </a:p>
        </p:txBody>
      </p:sp>
      <p:sp>
        <p:nvSpPr>
          <p:cNvPr id="3" name="Content Placeholder 2"/>
          <p:cNvSpPr>
            <a:spLocks noGrp="1"/>
          </p:cNvSpPr>
          <p:nvPr>
            <p:ph idx="1"/>
          </p:nvPr>
        </p:nvSpPr>
        <p:spPr/>
        <p:txBody>
          <a:bodyPr/>
          <a:lstStyle/>
          <a:p>
            <a:r>
              <a:rPr lang="en-GB" dirty="0" smtClean="0"/>
              <a:t>Many Germans ended up facing starvation because of the ridiculous price of food due to Hyperinflation.</a:t>
            </a:r>
          </a:p>
          <a:p>
            <a:r>
              <a:rPr lang="en-GB" dirty="0" smtClean="0"/>
              <a:t>Many Germans also lost their life savings because money was now worthless. </a:t>
            </a:r>
          </a:p>
          <a:p>
            <a:endParaRPr lang="en-GB" dirty="0"/>
          </a:p>
          <a:p>
            <a:r>
              <a:rPr lang="en-GB" dirty="0" smtClean="0"/>
              <a:t>This was the first economic crisis of the Weimar </a:t>
            </a:r>
            <a:r>
              <a:rPr lang="en-GB" dirty="0" err="1" smtClean="0"/>
              <a:t>Govt</a:t>
            </a:r>
            <a:r>
              <a:rPr lang="en-GB" dirty="0" smtClean="0"/>
              <a:t> and many referred to it as ‘the scar that never healed’ – Germans feared another economic disaster.</a:t>
            </a:r>
            <a:endParaRPr lang="en-GB" dirty="0"/>
          </a:p>
        </p:txBody>
      </p:sp>
    </p:spTree>
    <p:extLst>
      <p:ext uri="{BB962C8B-B14F-4D97-AF65-F5344CB8AC3E}">
        <p14:creationId xmlns:p14="http://schemas.microsoft.com/office/powerpoint/2010/main" xmlns="" val="1001236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1924-29 : The </a:t>
            </a:r>
            <a:r>
              <a:rPr lang="en-GB" dirty="0" err="1" smtClean="0"/>
              <a:t>Stresseman</a:t>
            </a:r>
            <a:r>
              <a:rPr lang="en-GB" dirty="0" smtClean="0"/>
              <a:t> Years/Golden Years</a:t>
            </a:r>
            <a:endParaRPr lang="en-GB" dirty="0"/>
          </a:p>
        </p:txBody>
      </p:sp>
      <p:sp>
        <p:nvSpPr>
          <p:cNvPr id="3" name="Content Placeholder 2"/>
          <p:cNvSpPr>
            <a:spLocks noGrp="1"/>
          </p:cNvSpPr>
          <p:nvPr>
            <p:ph idx="1"/>
          </p:nvPr>
        </p:nvSpPr>
        <p:spPr/>
        <p:txBody>
          <a:bodyPr/>
          <a:lstStyle/>
          <a:p>
            <a:r>
              <a:rPr lang="en-GB" dirty="0" smtClean="0"/>
              <a:t>In 1924, Gustav </a:t>
            </a:r>
            <a:r>
              <a:rPr lang="en-GB" dirty="0" err="1" smtClean="0"/>
              <a:t>Stresseman</a:t>
            </a:r>
            <a:r>
              <a:rPr lang="en-GB" dirty="0" smtClean="0"/>
              <a:t> helped to bring the economy under control.</a:t>
            </a:r>
          </a:p>
          <a:p>
            <a:r>
              <a:rPr lang="en-GB" dirty="0" smtClean="0"/>
              <a:t>He brought in a new currency, the </a:t>
            </a:r>
            <a:r>
              <a:rPr lang="en-GB" dirty="0" err="1" smtClean="0"/>
              <a:t>Rentenmark</a:t>
            </a:r>
            <a:r>
              <a:rPr lang="en-GB" dirty="0"/>
              <a:t> </a:t>
            </a:r>
            <a:r>
              <a:rPr lang="en-GB" dirty="0" smtClean="0"/>
              <a:t>which brought the Hyperinflation under control and returned confidence to German economy.</a:t>
            </a:r>
          </a:p>
          <a:p>
            <a:r>
              <a:rPr lang="en-GB" dirty="0" smtClean="0"/>
              <a:t>He also helped renegotiate reparations payments under the Dawes and Young plans, which helped Germany get back on her feet.</a:t>
            </a:r>
          </a:p>
          <a:p>
            <a:r>
              <a:rPr lang="en-GB" dirty="0" smtClean="0"/>
              <a:t>These years were good for Germany economically and many were happy with the Weimar Govt.</a:t>
            </a:r>
          </a:p>
        </p:txBody>
      </p:sp>
    </p:spTree>
    <p:extLst>
      <p:ext uri="{BB962C8B-B14F-4D97-AF65-F5344CB8AC3E}">
        <p14:creationId xmlns:p14="http://schemas.microsoft.com/office/powerpoint/2010/main" xmlns="" val="151926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0515" cy="1325563"/>
          </a:xfrm>
        </p:spPr>
        <p:txBody>
          <a:bodyPr/>
          <a:lstStyle/>
          <a:p>
            <a:r>
              <a:rPr lang="en-GB" dirty="0" smtClean="0"/>
              <a:t>1929 – Wall St Crash leads to Great Depression</a:t>
            </a:r>
            <a:endParaRPr lang="en-GB" dirty="0"/>
          </a:p>
        </p:txBody>
      </p:sp>
      <p:sp>
        <p:nvSpPr>
          <p:cNvPr id="3" name="Content Placeholder 2"/>
          <p:cNvSpPr>
            <a:spLocks noGrp="1"/>
          </p:cNvSpPr>
          <p:nvPr>
            <p:ph idx="1"/>
          </p:nvPr>
        </p:nvSpPr>
        <p:spPr/>
        <p:txBody>
          <a:bodyPr>
            <a:normAutofit lnSpcReduction="10000"/>
          </a:bodyPr>
          <a:lstStyle/>
          <a:p>
            <a:r>
              <a:rPr lang="en-GB" dirty="0" smtClean="0"/>
              <a:t>In 1929, the US Stock Market crashed. </a:t>
            </a:r>
          </a:p>
          <a:p>
            <a:r>
              <a:rPr lang="en-GB" dirty="0" smtClean="0"/>
              <a:t>Businesses and banks had to call in foreign loans in order to stay afloat.</a:t>
            </a:r>
          </a:p>
          <a:p>
            <a:r>
              <a:rPr lang="en-GB" dirty="0" smtClean="0"/>
              <a:t>This impacted all of Europe, as America had loaned money to help rebuild Europe after WW1.</a:t>
            </a:r>
          </a:p>
          <a:p>
            <a:r>
              <a:rPr lang="en-GB" dirty="0" smtClean="0"/>
              <a:t>Germany, however, was devastated by this. Their entire economy was reliant on foreign loans, as the Dawes plan gave them loans to help pay reparations. They now had to pay all of this back. </a:t>
            </a:r>
          </a:p>
          <a:p>
            <a:r>
              <a:rPr lang="en-GB" dirty="0" smtClean="0"/>
              <a:t>Businesses all over Germany went bankrupt and unemployment soared – many faced starvation and homelessness. </a:t>
            </a:r>
            <a:endParaRPr lang="en-GB" dirty="0"/>
          </a:p>
        </p:txBody>
      </p:sp>
    </p:spTree>
    <p:extLst>
      <p:ext uri="{BB962C8B-B14F-4D97-AF65-F5344CB8AC3E}">
        <p14:creationId xmlns:p14="http://schemas.microsoft.com/office/powerpoint/2010/main" xmlns="" val="74326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1972</Words>
  <Application>Microsoft Office PowerPoint</Application>
  <PresentationFormat>Custom</PresentationFormat>
  <Paragraphs>133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Nazi Economy</vt:lpstr>
      <vt:lpstr>The Nazi Economy</vt:lpstr>
      <vt:lpstr>The Nazi Economy</vt:lpstr>
      <vt:lpstr>What you need to know</vt:lpstr>
      <vt:lpstr>Weimar Economic Background</vt:lpstr>
      <vt:lpstr>1923 – Hyperinflation Crisis</vt:lpstr>
      <vt:lpstr>Impact of Hyperinflation </vt:lpstr>
      <vt:lpstr>1924-29 : The Stresseman Years/Golden Years</vt:lpstr>
      <vt:lpstr>1929 – Wall St Crash leads to Great Depression</vt:lpstr>
      <vt:lpstr>Distinction</vt:lpstr>
      <vt:lpstr>Hitler 1933</vt:lpstr>
      <vt:lpstr>1930-32 – Bruning in charge before Hitler</vt:lpstr>
      <vt:lpstr>Situation in 1932</vt:lpstr>
      <vt:lpstr>Slide 14</vt:lpstr>
      <vt:lpstr>How did Hitler plan to stimulate economic growth 1933-36?</vt:lpstr>
      <vt:lpstr>How did Hitler plan to stimulate economic growth 1933-36?</vt:lpstr>
      <vt:lpstr>How did Hitler plan to stimulate economic growth 1933-36?</vt:lpstr>
      <vt:lpstr>Hjalmar Schacht </vt:lpstr>
      <vt:lpstr>Schacht’s Approach</vt:lpstr>
      <vt:lpstr>Schacht’s Main Measures</vt:lpstr>
      <vt:lpstr>Schacht’s Main Measures</vt:lpstr>
      <vt:lpstr>The New Plan</vt:lpstr>
      <vt:lpstr>The New Plan</vt:lpstr>
      <vt:lpstr>Schacht’s Contribution</vt:lpstr>
      <vt:lpstr>1936 – 39 </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Nazi Economy</dc:title>
  <dc:creator>Steven Dickie</dc:creator>
  <cp:lastModifiedBy>sgordon</cp:lastModifiedBy>
  <cp:revision>13</cp:revision>
  <dcterms:created xsi:type="dcterms:W3CDTF">2015-11-19T16:42:51Z</dcterms:created>
  <dcterms:modified xsi:type="dcterms:W3CDTF">2015-11-20T09:50:17Z</dcterms:modified>
</cp:coreProperties>
</file>