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8" r:id="rId3"/>
    <p:sldId id="257" r:id="rId4"/>
    <p:sldId id="279" r:id="rId5"/>
    <p:sldId id="259" r:id="rId6"/>
    <p:sldId id="260" r:id="rId7"/>
    <p:sldId id="261" r:id="rId8"/>
    <p:sldId id="268" r:id="rId9"/>
    <p:sldId id="269" r:id="rId10"/>
    <p:sldId id="270" r:id="rId11"/>
    <p:sldId id="271" r:id="rId12"/>
    <p:sldId id="272" r:id="rId13"/>
    <p:sldId id="273" r:id="rId14"/>
    <p:sldId id="274" r:id="rId15"/>
    <p:sldId id="275" r:id="rId16"/>
    <p:sldId id="276" r:id="rId17"/>
    <p:sldId id="277" r:id="rId18"/>
    <p:sldId id="278"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D21B262-0D71-411A-9EE8-2403FA357BEA}" type="datetimeFigureOut">
              <a:rPr lang="en-GB" smtClean="0"/>
              <a:t>07/09/2016</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8E54806-D66C-4A3E-A4FB-DFD0608D2024}" type="slidenum">
              <a:rPr lang="en-GB" smtClean="0"/>
              <a:t>‹#›</a:t>
            </a:fld>
            <a:endParaRPr lang="en-GB"/>
          </a:p>
        </p:txBody>
      </p:sp>
    </p:spTree>
    <p:extLst>
      <p:ext uri="{BB962C8B-B14F-4D97-AF65-F5344CB8AC3E}">
        <p14:creationId xmlns:p14="http://schemas.microsoft.com/office/powerpoint/2010/main" val="31838088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531AB3D-4C80-4F54-BDDB-3E5B4BE8D7D0}"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198572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31AB3D-4C80-4F54-BDDB-3E5B4BE8D7D0}"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158350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31AB3D-4C80-4F54-BDDB-3E5B4BE8D7D0}"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31114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31AB3D-4C80-4F54-BDDB-3E5B4BE8D7D0}"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144599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31AB3D-4C80-4F54-BDDB-3E5B4BE8D7D0}"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205988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531AB3D-4C80-4F54-BDDB-3E5B4BE8D7D0}"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160400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531AB3D-4C80-4F54-BDDB-3E5B4BE8D7D0}" type="datetimeFigureOut">
              <a:rPr lang="en-GB" smtClean="0"/>
              <a:t>06/09/2016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99332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531AB3D-4C80-4F54-BDDB-3E5B4BE8D7D0}" type="datetimeFigureOut">
              <a:rPr lang="en-GB" smtClean="0"/>
              <a:t>06/09/2016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341607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1AB3D-4C80-4F54-BDDB-3E5B4BE8D7D0}" type="datetimeFigureOut">
              <a:rPr lang="en-GB" smtClean="0"/>
              <a:t>06/09/2016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377286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31AB3D-4C80-4F54-BDDB-3E5B4BE8D7D0}"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291754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31AB3D-4C80-4F54-BDDB-3E5B4BE8D7D0}"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398117-02EC-4D7C-87D4-2AF832988B06}" type="slidenum">
              <a:rPr lang="en-GB" smtClean="0"/>
              <a:t>‹#›</a:t>
            </a:fld>
            <a:endParaRPr lang="en-GB"/>
          </a:p>
        </p:txBody>
      </p:sp>
    </p:spTree>
    <p:extLst>
      <p:ext uri="{BB962C8B-B14F-4D97-AF65-F5344CB8AC3E}">
        <p14:creationId xmlns:p14="http://schemas.microsoft.com/office/powerpoint/2010/main" val="420712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1AB3D-4C80-4F54-BDDB-3E5B4BE8D7D0}" type="datetimeFigureOut">
              <a:rPr lang="en-GB" smtClean="0"/>
              <a:t>06/09/2016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98117-02EC-4D7C-87D4-2AF832988B06}" type="slidenum">
              <a:rPr lang="en-GB" smtClean="0"/>
              <a:t>‹#›</a:t>
            </a:fld>
            <a:endParaRPr lang="en-GB"/>
          </a:p>
        </p:txBody>
      </p:sp>
    </p:spTree>
    <p:extLst>
      <p:ext uri="{BB962C8B-B14F-4D97-AF65-F5344CB8AC3E}">
        <p14:creationId xmlns:p14="http://schemas.microsoft.com/office/powerpoint/2010/main" val="1129269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normAutofit/>
          </a:bodyPr>
          <a:lstStyle/>
          <a:p>
            <a:r>
              <a:rPr lang="en-GB" b="1" dirty="0"/>
              <a:t>“German hatred of Versailles was misguided.”</a:t>
            </a:r>
          </a:p>
          <a:p>
            <a:r>
              <a:rPr lang="en-GB" b="1" dirty="0"/>
              <a:t>How valid is this view of the German reaction to the terms of the</a:t>
            </a:r>
          </a:p>
          <a:p>
            <a:r>
              <a:rPr lang="en-GB" b="1" dirty="0"/>
              <a:t>Treaty of Versailles</a:t>
            </a:r>
            <a:r>
              <a:rPr lang="en-GB" b="1" dirty="0" smtClean="0"/>
              <a:t>?</a:t>
            </a:r>
            <a:endParaRPr lang="en-GB" b="1" dirty="0"/>
          </a:p>
        </p:txBody>
      </p:sp>
    </p:spTree>
    <p:extLst>
      <p:ext uri="{BB962C8B-B14F-4D97-AF65-F5344CB8AC3E}">
        <p14:creationId xmlns:p14="http://schemas.microsoft.com/office/powerpoint/2010/main" val="23931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military terms harsh?</a:t>
            </a:r>
            <a:endParaRPr lang="en-GB" dirty="0"/>
          </a:p>
        </p:txBody>
      </p:sp>
      <p:sp>
        <p:nvSpPr>
          <p:cNvPr id="3" name="Content Placeholder 2"/>
          <p:cNvSpPr>
            <a:spLocks noGrp="1"/>
          </p:cNvSpPr>
          <p:nvPr>
            <p:ph idx="1"/>
          </p:nvPr>
        </p:nvSpPr>
        <p:spPr/>
        <p:txBody>
          <a:bodyPr/>
          <a:lstStyle/>
          <a:p>
            <a:r>
              <a:rPr lang="en-GB" dirty="0" smtClean="0"/>
              <a:t>Germany made Treaty of Berlin with Russia in 1926 that had secret clauses that allowed the German army to train with poison gas and tanks in the Soviet Union. They found a way around some of the harsh terms. They reduced the impact of the Treaty.</a:t>
            </a:r>
            <a:endParaRPr lang="en-GB" dirty="0"/>
          </a:p>
        </p:txBody>
      </p:sp>
    </p:spTree>
    <p:extLst>
      <p:ext uri="{BB962C8B-B14F-4D97-AF65-F5344CB8AC3E}">
        <p14:creationId xmlns:p14="http://schemas.microsoft.com/office/powerpoint/2010/main" val="3062430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Were the financial terms harsh?</a:t>
            </a:r>
            <a:endParaRPr lang="en-GB" dirty="0"/>
          </a:p>
        </p:txBody>
      </p:sp>
      <p:sp>
        <p:nvSpPr>
          <p:cNvPr id="3" name="Content Placeholder 2"/>
          <p:cNvSpPr>
            <a:spLocks noGrp="1"/>
          </p:cNvSpPr>
          <p:nvPr>
            <p:ph idx="1"/>
          </p:nvPr>
        </p:nvSpPr>
        <p:spPr/>
        <p:txBody>
          <a:bodyPr/>
          <a:lstStyle/>
          <a:p>
            <a:r>
              <a:rPr lang="en-GB" dirty="0"/>
              <a:t>Germany had to pay reparations to make good the damage done in WW1.</a:t>
            </a:r>
          </a:p>
          <a:p>
            <a:r>
              <a:rPr lang="en-GB" dirty="0"/>
              <a:t>Reparations would be paid to France, Belgium and Britain.</a:t>
            </a:r>
          </a:p>
          <a:p>
            <a:r>
              <a:rPr lang="en-GB" dirty="0"/>
              <a:t>The Germans had to sign without knowing the amount – the “blank cheque”.</a:t>
            </a:r>
          </a:p>
          <a:p>
            <a:r>
              <a:rPr lang="en-GB" dirty="0"/>
              <a:t>A reparations Commission decided the amount of £6.6 billion in 1920</a:t>
            </a:r>
            <a:r>
              <a:rPr lang="en-GB" dirty="0" smtClean="0"/>
              <a:t>.</a:t>
            </a:r>
          </a:p>
          <a:p>
            <a:r>
              <a:rPr lang="en-GB" dirty="0" smtClean="0"/>
              <a:t>Germany had punished the Russians by imposing severe reparations in Brest-Litovsk.</a:t>
            </a:r>
            <a:endParaRPr lang="en-GB" dirty="0"/>
          </a:p>
        </p:txBody>
      </p:sp>
    </p:spTree>
    <p:extLst>
      <p:ext uri="{BB962C8B-B14F-4D97-AF65-F5344CB8AC3E}">
        <p14:creationId xmlns:p14="http://schemas.microsoft.com/office/powerpoint/2010/main" val="1592394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Were financial terms harsh?</a:t>
            </a:r>
            <a:endParaRPr lang="en-GB" dirty="0"/>
          </a:p>
        </p:txBody>
      </p:sp>
      <p:sp>
        <p:nvSpPr>
          <p:cNvPr id="3" name="Content Placeholder 2"/>
          <p:cNvSpPr>
            <a:spLocks noGrp="1"/>
          </p:cNvSpPr>
          <p:nvPr>
            <p:ph idx="1"/>
          </p:nvPr>
        </p:nvSpPr>
        <p:spPr/>
        <p:txBody>
          <a:bodyPr/>
          <a:lstStyle/>
          <a:p>
            <a:r>
              <a:rPr lang="en-GB" dirty="0"/>
              <a:t>The Germans were infuriated at the reparations issue. It became a source of great debate in Germany. Right wing nationalist politicians argued that the concept of reparations and the amount finally settled on were intolerable. They argued for the repudiation of the treaty which was popular and easy to do when not in power. The centre and moderate left argued for a policy of fulfilment – to show Germany was trying to pay but mainly to demonstrate how impossible the demands were.</a:t>
            </a:r>
          </a:p>
          <a:p>
            <a:endParaRPr lang="en-GB" dirty="0"/>
          </a:p>
        </p:txBody>
      </p:sp>
    </p:spTree>
    <p:extLst>
      <p:ext uri="{BB962C8B-B14F-4D97-AF65-F5344CB8AC3E}">
        <p14:creationId xmlns:p14="http://schemas.microsoft.com/office/powerpoint/2010/main" val="1881236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Were financial terms harsh?</a:t>
            </a:r>
            <a:endParaRPr lang="en-GB" dirty="0"/>
          </a:p>
        </p:txBody>
      </p:sp>
      <p:sp>
        <p:nvSpPr>
          <p:cNvPr id="3" name="Content Placeholder 2"/>
          <p:cNvSpPr>
            <a:spLocks noGrp="1"/>
          </p:cNvSpPr>
          <p:nvPr>
            <p:ph idx="1"/>
          </p:nvPr>
        </p:nvSpPr>
        <p:spPr/>
        <p:txBody>
          <a:bodyPr/>
          <a:lstStyle/>
          <a:p>
            <a:r>
              <a:rPr lang="en-GB" dirty="0"/>
              <a:t>“All Germany’s ills flowing from defeat and Versailles were encapsulated in the reparations question.”     E.J. Feuchtwanger </a:t>
            </a:r>
            <a:endParaRPr lang="en-GB" dirty="0" smtClean="0"/>
          </a:p>
          <a:p>
            <a:r>
              <a:rPr lang="en-GB" dirty="0"/>
              <a:t>Some historians suggest that reparations were harsh in theory but more moderate in practice. They point to statistics which show the reduction in amount and easier terms introduced by the Dawes and Young plans. </a:t>
            </a:r>
            <a:r>
              <a:rPr lang="en-GB" dirty="0" smtClean="0"/>
              <a:t> They also point out that Germany received more in loans than it paid in reparations 1924-1929.See page 82 of Hite and </a:t>
            </a:r>
            <a:r>
              <a:rPr lang="en-GB" dirty="0"/>
              <a:t>H</a:t>
            </a:r>
            <a:r>
              <a:rPr lang="en-GB" dirty="0" smtClean="0"/>
              <a:t>inton.</a:t>
            </a:r>
          </a:p>
          <a:p>
            <a:r>
              <a:rPr lang="en-GB" dirty="0" smtClean="0"/>
              <a:t>Other historians point out that reparations had their biggest impact in the early years of Weimar and led to real problems at a difficult time.</a:t>
            </a:r>
            <a:endParaRPr lang="en-GB" dirty="0"/>
          </a:p>
        </p:txBody>
      </p:sp>
    </p:spTree>
    <p:extLst>
      <p:ext uri="{BB962C8B-B14F-4D97-AF65-F5344CB8AC3E}">
        <p14:creationId xmlns:p14="http://schemas.microsoft.com/office/powerpoint/2010/main" val="2755251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Were financial terms harsh?</a:t>
            </a:r>
            <a:endParaRPr lang="en-GB" dirty="0"/>
          </a:p>
        </p:txBody>
      </p:sp>
      <p:sp>
        <p:nvSpPr>
          <p:cNvPr id="3" name="Content Placeholder 2"/>
          <p:cNvSpPr>
            <a:spLocks noGrp="1"/>
          </p:cNvSpPr>
          <p:nvPr>
            <p:ph idx="1"/>
          </p:nvPr>
        </p:nvSpPr>
        <p:spPr/>
        <p:txBody>
          <a:bodyPr/>
          <a:lstStyle/>
          <a:p>
            <a:r>
              <a:rPr lang="en-GB" dirty="0"/>
              <a:t>Conan Fischer argues that the initial and continuing impact of reparations was massive. His argument centres on the imposition of bank service charges which the Germans had to pay in addition to the reparations burden. These charges amounted to 35,000 million (DM) for every 50,000 million (DM) of reparations. Conan Fischer argues that these costs saw Germany unable to feed and care for their population. </a:t>
            </a:r>
            <a:endParaRPr lang="en-GB" dirty="0"/>
          </a:p>
        </p:txBody>
      </p:sp>
    </p:spTree>
    <p:extLst>
      <p:ext uri="{BB962C8B-B14F-4D97-AF65-F5344CB8AC3E}">
        <p14:creationId xmlns:p14="http://schemas.microsoft.com/office/powerpoint/2010/main" val="1787694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Were financial terms harsh?</a:t>
            </a:r>
            <a:endParaRPr lang="en-GB" dirty="0"/>
          </a:p>
        </p:txBody>
      </p:sp>
      <p:sp>
        <p:nvSpPr>
          <p:cNvPr id="3" name="Content Placeholder 2"/>
          <p:cNvSpPr>
            <a:spLocks noGrp="1"/>
          </p:cNvSpPr>
          <p:nvPr>
            <p:ph idx="1"/>
          </p:nvPr>
        </p:nvSpPr>
        <p:spPr/>
        <p:txBody>
          <a:bodyPr/>
          <a:lstStyle/>
          <a:p>
            <a:r>
              <a:rPr lang="en-GB" dirty="0"/>
              <a:t>He argues there was slow starvation in Germany in the years after WW1 and that this had a massive impact on </a:t>
            </a:r>
            <a:r>
              <a:rPr lang="en-GB" dirty="0" smtClean="0"/>
              <a:t>the </a:t>
            </a:r>
            <a:r>
              <a:rPr lang="en-GB" dirty="0"/>
              <a:t>likelihood of the Weimar Republic surviving. In short he argues that reparations caused short term problems of famine proportions which seriously undermined the Weimar Republic at practical and psychological levels. This damage siphoned support from the new republic in both the immediate and longer term. </a:t>
            </a:r>
          </a:p>
          <a:p>
            <a:endParaRPr lang="en-GB" dirty="0"/>
          </a:p>
        </p:txBody>
      </p:sp>
    </p:spTree>
    <p:extLst>
      <p:ext uri="{BB962C8B-B14F-4D97-AF65-F5344CB8AC3E}">
        <p14:creationId xmlns:p14="http://schemas.microsoft.com/office/powerpoint/2010/main" val="2712592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Were other terms harsh?</a:t>
            </a:r>
            <a:endParaRPr lang="en-GB" dirty="0"/>
          </a:p>
        </p:txBody>
      </p:sp>
      <p:sp>
        <p:nvSpPr>
          <p:cNvPr id="3" name="Content Placeholder 2"/>
          <p:cNvSpPr>
            <a:spLocks noGrp="1"/>
          </p:cNvSpPr>
          <p:nvPr>
            <p:ph idx="1"/>
          </p:nvPr>
        </p:nvSpPr>
        <p:spPr/>
        <p:txBody>
          <a:bodyPr/>
          <a:lstStyle/>
          <a:p>
            <a:r>
              <a:rPr lang="en-GB" dirty="0"/>
              <a:t>War Guilt Clause[231]. Germany had to accept all the blame for starting the war</a:t>
            </a:r>
            <a:r>
              <a:rPr lang="en-GB" dirty="0" smtClean="0"/>
              <a:t>. This caused great anger in Germany as many viewed other countries as partly to blame.</a:t>
            </a:r>
            <a:endParaRPr lang="en-GB" dirty="0"/>
          </a:p>
          <a:p>
            <a:r>
              <a:rPr lang="en-GB" dirty="0"/>
              <a:t>Diktat – Germany was allowed no say in the negotiations that were held before the Treaty</a:t>
            </a:r>
            <a:r>
              <a:rPr lang="en-GB" dirty="0" smtClean="0"/>
              <a:t>. The Locarno Treaties of 1925 partially addressed this criticism of Versailles as Germany was involved in discussions on Eastern and </a:t>
            </a:r>
            <a:r>
              <a:rPr lang="en-GB" dirty="0"/>
              <a:t>W</a:t>
            </a:r>
            <a:r>
              <a:rPr lang="en-GB" dirty="0" smtClean="0"/>
              <a:t>estern borders.</a:t>
            </a:r>
            <a:endParaRPr lang="en-GB" dirty="0"/>
          </a:p>
          <a:p>
            <a:r>
              <a:rPr lang="en-GB" dirty="0"/>
              <a:t>Germany was not allowed to join the new organisation called the League of Nations.</a:t>
            </a:r>
          </a:p>
          <a:p>
            <a:endParaRPr lang="en-GB" dirty="0"/>
          </a:p>
        </p:txBody>
      </p:sp>
    </p:spTree>
    <p:extLst>
      <p:ext uri="{BB962C8B-B14F-4D97-AF65-F5344CB8AC3E}">
        <p14:creationId xmlns:p14="http://schemas.microsoft.com/office/powerpoint/2010/main" val="2639670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fontScale="92500" lnSpcReduction="10000"/>
          </a:bodyPr>
          <a:lstStyle/>
          <a:p>
            <a:r>
              <a:rPr lang="en-GB" dirty="0"/>
              <a:t>Many historians point to differences between the design of the treaty and its implementation, suggesting the treaty was more lenient in practice than in theory. </a:t>
            </a:r>
          </a:p>
          <a:p>
            <a:r>
              <a:rPr lang="en-GB" b="1" dirty="0"/>
              <a:t>R J Evans </a:t>
            </a:r>
            <a:r>
              <a:rPr lang="en-GB" dirty="0"/>
              <a:t>takes the view that Treaty of Versailles was greeted with </a:t>
            </a:r>
            <a:r>
              <a:rPr lang="en-GB" dirty="0" smtClean="0"/>
              <a:t>incredulous horror </a:t>
            </a:r>
            <a:r>
              <a:rPr lang="en-GB" dirty="0"/>
              <a:t>by the majority of Germans. The sense of outrage and </a:t>
            </a:r>
            <a:r>
              <a:rPr lang="en-GB" dirty="0" smtClean="0"/>
              <a:t>disbelief that </a:t>
            </a:r>
            <a:r>
              <a:rPr lang="en-GB" dirty="0"/>
              <a:t>swept through the upper and middle classes like a shockwave </a:t>
            </a:r>
            <a:r>
              <a:rPr lang="en-GB" dirty="0" smtClean="0"/>
              <a:t>was almost </a:t>
            </a:r>
            <a:r>
              <a:rPr lang="en-GB" dirty="0"/>
              <a:t>universal and had a massive impact on many working </a:t>
            </a:r>
            <a:r>
              <a:rPr lang="en-GB" dirty="0" smtClean="0"/>
              <a:t>class supporters </a:t>
            </a:r>
            <a:r>
              <a:rPr lang="en-GB" dirty="0"/>
              <a:t>of the moderate Social Democrats as </a:t>
            </a:r>
            <a:r>
              <a:rPr lang="en-GB" dirty="0" smtClean="0"/>
              <a:t>well.</a:t>
            </a:r>
            <a:endParaRPr lang="en-GB" dirty="0"/>
          </a:p>
          <a:p>
            <a:pPr marL="0" indent="0">
              <a:buNone/>
            </a:pPr>
            <a:r>
              <a:rPr lang="en-GB" b="1" dirty="0"/>
              <a:t>Collier and </a:t>
            </a:r>
            <a:r>
              <a:rPr lang="en-GB" b="1" dirty="0" err="1"/>
              <a:t>Pedley</a:t>
            </a:r>
            <a:r>
              <a:rPr lang="en-GB" b="1" dirty="0"/>
              <a:t> </a:t>
            </a:r>
            <a:r>
              <a:rPr lang="en-GB" dirty="0"/>
              <a:t>take the view that Versailles left Germany humiliated </a:t>
            </a:r>
            <a:r>
              <a:rPr lang="en-GB" dirty="0" smtClean="0"/>
              <a:t>and scarred </a:t>
            </a:r>
            <a:r>
              <a:rPr lang="en-GB" dirty="0"/>
              <a:t>but </a:t>
            </a:r>
            <a:r>
              <a:rPr lang="en-GB" dirty="0" smtClean="0"/>
              <a:t>it was </a:t>
            </a:r>
            <a:r>
              <a:rPr lang="en-GB" dirty="0"/>
              <a:t>also left potentially strong. The treaty left Germany as a </a:t>
            </a:r>
            <a:r>
              <a:rPr lang="en-GB" dirty="0" smtClean="0"/>
              <a:t>united nation </a:t>
            </a:r>
            <a:r>
              <a:rPr lang="en-GB" dirty="0"/>
              <a:t>state with the potential to regain its status as an </a:t>
            </a:r>
            <a:r>
              <a:rPr lang="en-GB" dirty="0" smtClean="0"/>
              <a:t>important world </a:t>
            </a:r>
            <a:r>
              <a:rPr lang="en-GB" dirty="0"/>
              <a:t>power. Germany was not weakened as much as </a:t>
            </a:r>
            <a:r>
              <a:rPr lang="en-GB" dirty="0" err="1" smtClean="0"/>
              <a:t>Germans’imagined</a:t>
            </a:r>
            <a:r>
              <a:rPr lang="en-GB" dirty="0" smtClean="0"/>
              <a:t>.</a:t>
            </a:r>
            <a:endParaRPr lang="en-GB" dirty="0"/>
          </a:p>
        </p:txBody>
      </p:sp>
    </p:spTree>
    <p:extLst>
      <p:ext uri="{BB962C8B-B14F-4D97-AF65-F5344CB8AC3E}">
        <p14:creationId xmlns:p14="http://schemas.microsoft.com/office/powerpoint/2010/main" val="2891011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fontScale="85000" lnSpcReduction="20000"/>
          </a:bodyPr>
          <a:lstStyle/>
          <a:p>
            <a:r>
              <a:rPr lang="en-GB" b="1" dirty="0"/>
              <a:t>Colin </a:t>
            </a:r>
            <a:r>
              <a:rPr lang="en-GB" b="1" dirty="0" err="1"/>
              <a:t>Storer</a:t>
            </a:r>
            <a:r>
              <a:rPr lang="en-GB" b="1" dirty="0"/>
              <a:t> </a:t>
            </a:r>
            <a:r>
              <a:rPr lang="en-GB" dirty="0"/>
              <a:t>takes the view that Germans of all political persuasions saw </a:t>
            </a:r>
            <a:r>
              <a:rPr lang="en-GB" dirty="0" smtClean="0"/>
              <a:t>Versailles as </a:t>
            </a:r>
            <a:r>
              <a:rPr lang="en-GB" dirty="0"/>
              <a:t>unreasonable and unacceptable. The terms of the treaty </a:t>
            </a:r>
            <a:r>
              <a:rPr lang="en-GB" dirty="0" smtClean="0"/>
              <a:t>were considered </a:t>
            </a:r>
            <a:r>
              <a:rPr lang="en-GB" dirty="0"/>
              <a:t>by the population as a whole as not only unfair but </a:t>
            </a:r>
            <a:r>
              <a:rPr lang="en-GB" dirty="0" smtClean="0"/>
              <a:t>also insulting</a:t>
            </a:r>
            <a:r>
              <a:rPr lang="en-GB" dirty="0"/>
              <a:t>: an affront to national </a:t>
            </a:r>
            <a:r>
              <a:rPr lang="en-GB" dirty="0" smtClean="0"/>
              <a:t>honour.</a:t>
            </a:r>
          </a:p>
          <a:p>
            <a:r>
              <a:rPr lang="en-GB" b="1" dirty="0"/>
              <a:t>Stephen </a:t>
            </a:r>
            <a:r>
              <a:rPr lang="en-GB" b="1" dirty="0" smtClean="0"/>
              <a:t>Lee </a:t>
            </a:r>
            <a:r>
              <a:rPr lang="en-GB" dirty="0" smtClean="0"/>
              <a:t>takes </a:t>
            </a:r>
            <a:r>
              <a:rPr lang="en-GB" dirty="0"/>
              <a:t>the view that Versailles was justified by the need to </a:t>
            </a:r>
            <a:r>
              <a:rPr lang="en-GB" dirty="0" smtClean="0"/>
              <a:t>safeguard against </a:t>
            </a:r>
            <a:r>
              <a:rPr lang="en-GB" dirty="0"/>
              <a:t>the very real threat posed by Germany, to rebuild France and </a:t>
            </a:r>
            <a:r>
              <a:rPr lang="en-GB" dirty="0" smtClean="0"/>
              <a:t>to give </a:t>
            </a:r>
            <a:r>
              <a:rPr lang="en-GB" dirty="0"/>
              <a:t>viability to the new democracies of Europe. But because the </a:t>
            </a:r>
            <a:r>
              <a:rPr lang="en-GB" dirty="0" smtClean="0"/>
              <a:t>Allies excluded </a:t>
            </a:r>
            <a:r>
              <a:rPr lang="en-GB" dirty="0"/>
              <a:t>Germany from the peace negotiating process Germany </a:t>
            </a:r>
            <a:r>
              <a:rPr lang="en-GB" dirty="0" smtClean="0"/>
              <a:t>came to </a:t>
            </a:r>
            <a:r>
              <a:rPr lang="en-GB" dirty="0"/>
              <a:t>see itself as a victim without actually being destroyed.</a:t>
            </a:r>
          </a:p>
          <a:p>
            <a:r>
              <a:rPr lang="en-GB" b="1" dirty="0"/>
              <a:t>RM Watt </a:t>
            </a:r>
            <a:r>
              <a:rPr lang="en-GB" dirty="0"/>
              <a:t>in </a:t>
            </a:r>
            <a:r>
              <a:rPr lang="en-GB" i="1" dirty="0"/>
              <a:t>The Kings Depart</a:t>
            </a:r>
            <a:r>
              <a:rPr lang="en-GB" dirty="0"/>
              <a:t>, while commenting that some treaty terms [</a:t>
            </a:r>
            <a:r>
              <a:rPr lang="en-GB" dirty="0" smtClean="0"/>
              <a:t>like Article </a:t>
            </a:r>
            <a:r>
              <a:rPr lang="en-GB" dirty="0"/>
              <a:t>231] were thoughtless in their phrasing, criticises the </a:t>
            </a:r>
            <a:r>
              <a:rPr lang="en-GB" dirty="0" smtClean="0"/>
              <a:t>Weimar government </a:t>
            </a:r>
            <a:r>
              <a:rPr lang="en-GB" dirty="0"/>
              <a:t>for their constant attempts to play the victim and </a:t>
            </a:r>
            <a:r>
              <a:rPr lang="en-GB" dirty="0" smtClean="0"/>
              <a:t>wriggle out </a:t>
            </a:r>
            <a:r>
              <a:rPr lang="en-GB" dirty="0"/>
              <a:t>of any punishment; looking to gain support for themselves </a:t>
            </a:r>
            <a:r>
              <a:rPr lang="en-GB" dirty="0" smtClean="0"/>
              <a:t>by playing </a:t>
            </a:r>
            <a:r>
              <a:rPr lang="en-GB" dirty="0"/>
              <a:t>to the gallery of a German public opinion they had created.</a:t>
            </a:r>
            <a:endParaRPr lang="en-GB" dirty="0"/>
          </a:p>
          <a:p>
            <a:endParaRPr lang="en-GB" dirty="0"/>
          </a:p>
        </p:txBody>
      </p:sp>
    </p:spTree>
    <p:extLst>
      <p:ext uri="{BB962C8B-B14F-4D97-AF65-F5344CB8AC3E}">
        <p14:creationId xmlns:p14="http://schemas.microsoft.com/office/powerpoint/2010/main" val="3770823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lstStyle/>
          <a:p>
            <a:r>
              <a:rPr lang="en-GB" dirty="0" smtClean="0"/>
              <a:t>German war plans were based on winning and imposing a severe treaty on the allies. </a:t>
            </a:r>
          </a:p>
          <a:p>
            <a:r>
              <a:rPr lang="en-GB" dirty="0" smtClean="0"/>
              <a:t>They had borrowed a huge amount from their own people in war bonds and needed to force other countries to pay reparations if they were to recover.</a:t>
            </a:r>
          </a:p>
          <a:p>
            <a:r>
              <a:rPr lang="en-GB" dirty="0" smtClean="0"/>
              <a:t>The German generals targeted outright victory in the spring of 1918 when a more lenient treaty could have been achieved.</a:t>
            </a:r>
          </a:p>
          <a:p>
            <a:r>
              <a:rPr lang="en-GB" dirty="0" smtClean="0"/>
              <a:t>The Treaty of Brest-Litovsk in March 1918 saw the Germans punish the Russians harshly.</a:t>
            </a:r>
          </a:p>
        </p:txBody>
      </p:sp>
    </p:spTree>
    <p:extLst>
      <p:ext uri="{BB962C8B-B14F-4D97-AF65-F5344CB8AC3E}">
        <p14:creationId xmlns:p14="http://schemas.microsoft.com/office/powerpoint/2010/main" val="3673004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German Expectations</a:t>
            </a:r>
            <a:endParaRPr lang="en-GB" dirty="0"/>
          </a:p>
        </p:txBody>
      </p:sp>
      <p:sp>
        <p:nvSpPr>
          <p:cNvPr id="3" name="Content Placeholder 2"/>
          <p:cNvSpPr>
            <a:spLocks noGrp="1"/>
          </p:cNvSpPr>
          <p:nvPr>
            <p:ph idx="1"/>
          </p:nvPr>
        </p:nvSpPr>
        <p:spPr/>
        <p:txBody>
          <a:bodyPr/>
          <a:lstStyle/>
          <a:p>
            <a:r>
              <a:rPr lang="en-GB" dirty="0" smtClean="0"/>
              <a:t>German people had expectations that the Treaty would be lenient and based on the 14 Points of Woodrow Wilson. The actual terms of the treaty came as a real shock to the people.</a:t>
            </a:r>
          </a:p>
          <a:p>
            <a:r>
              <a:rPr lang="en-GB" dirty="0" smtClean="0"/>
              <a:t>The new government were however more aware than the German people of the chances of a harsh treaty as the Lansing note of the 5</a:t>
            </a:r>
            <a:r>
              <a:rPr lang="en-GB" baseline="30000" dirty="0" smtClean="0"/>
              <a:t>th</a:t>
            </a:r>
            <a:r>
              <a:rPr lang="en-GB" dirty="0" smtClean="0"/>
              <a:t> of November 1918 informed them that the USA supported reparations and the loss of territory.</a:t>
            </a:r>
          </a:p>
          <a:p>
            <a:r>
              <a:rPr lang="en-GB" dirty="0" smtClean="0"/>
              <a:t>The German delegation under Count </a:t>
            </a:r>
            <a:r>
              <a:rPr lang="en-GB" dirty="0" err="1" smtClean="0"/>
              <a:t>Brockdorff-Rantzau</a:t>
            </a:r>
            <a:r>
              <a:rPr lang="en-GB" dirty="0" smtClean="0"/>
              <a:t>, whilst not involved in the negotiations, </a:t>
            </a:r>
            <a:r>
              <a:rPr lang="en-GB" dirty="0"/>
              <a:t>had prior knowledge of the treaty through “corridor conversations</a:t>
            </a:r>
            <a:r>
              <a:rPr lang="en-GB" dirty="0" smtClean="0"/>
              <a:t>”.</a:t>
            </a:r>
            <a:endParaRPr lang="en-GB" dirty="0"/>
          </a:p>
        </p:txBody>
      </p:sp>
    </p:spTree>
    <p:extLst>
      <p:ext uri="{BB962C8B-B14F-4D97-AF65-F5344CB8AC3E}">
        <p14:creationId xmlns:p14="http://schemas.microsoft.com/office/powerpoint/2010/main" val="385553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Carthaginian peace</a:t>
            </a:r>
            <a:endParaRPr lang="en-GB" dirty="0"/>
          </a:p>
        </p:txBody>
      </p:sp>
      <p:sp>
        <p:nvSpPr>
          <p:cNvPr id="3" name="Content Placeholder 2"/>
          <p:cNvSpPr>
            <a:spLocks noGrp="1"/>
          </p:cNvSpPr>
          <p:nvPr>
            <p:ph idx="1"/>
          </p:nvPr>
        </p:nvSpPr>
        <p:spPr/>
        <p:txBody>
          <a:bodyPr/>
          <a:lstStyle/>
          <a:p>
            <a:r>
              <a:rPr lang="en-GB" dirty="0" smtClean="0"/>
              <a:t>Lee argues Germans see it as a Carthaginian peace [severe and vindictive treatment of a conquered enemy] but that much of Versailles can be justified. The big mistake, he argues was not involving Germany in the negotiations.</a:t>
            </a:r>
            <a:endParaRPr lang="en-GB" dirty="0"/>
          </a:p>
        </p:txBody>
      </p:sp>
    </p:spTree>
    <p:extLst>
      <p:ext uri="{BB962C8B-B14F-4D97-AF65-F5344CB8AC3E}">
        <p14:creationId xmlns:p14="http://schemas.microsoft.com/office/powerpoint/2010/main" val="2236352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German Expectations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Germans felt that they had been treated unfairly but the German government </a:t>
            </a:r>
            <a:r>
              <a:rPr lang="en-GB" dirty="0"/>
              <a:t>have responsibility for much of the unrealistic expectations of the German people. </a:t>
            </a:r>
            <a:endParaRPr lang="en-GB" dirty="0" smtClean="0"/>
          </a:p>
          <a:p>
            <a:r>
              <a:rPr lang="en-GB" dirty="0" smtClean="0"/>
              <a:t>The treaty seemed harsh to most Germans and was detested across the political spectrum</a:t>
            </a:r>
            <a:r>
              <a:rPr lang="en-GB" dirty="0" smtClean="0"/>
              <a:t>.</a:t>
            </a:r>
          </a:p>
          <a:p>
            <a:r>
              <a:rPr lang="en-GB" dirty="0"/>
              <a:t>Thus a thoroughly unrealistic mood of illusion and aggrieved sense of national honour pervaded both the political establishment and public opinion at large as the process of </a:t>
            </a:r>
            <a:r>
              <a:rPr lang="en-GB" dirty="0" err="1"/>
              <a:t>peacemaking</a:t>
            </a:r>
            <a:r>
              <a:rPr lang="en-GB" dirty="0"/>
              <a:t> began</a:t>
            </a:r>
            <a:r>
              <a:rPr lang="en-GB" dirty="0" smtClean="0"/>
              <a:t>.”    </a:t>
            </a:r>
            <a:r>
              <a:rPr lang="en-GB" dirty="0"/>
              <a:t>E.J. Feuchtwanger</a:t>
            </a:r>
            <a:endParaRPr lang="en-GB" dirty="0" smtClean="0"/>
          </a:p>
          <a:p>
            <a:r>
              <a:rPr lang="en-GB" dirty="0" smtClean="0"/>
              <a:t>Despite this anger the Treaty was </a:t>
            </a:r>
            <a:r>
              <a:rPr lang="en-GB" dirty="0"/>
              <a:t>not as harsh as the French had envisaged. It was much more of a compromise between French aims and the ideas of Woodrow Wilson. </a:t>
            </a:r>
          </a:p>
        </p:txBody>
      </p:sp>
    </p:spTree>
    <p:extLst>
      <p:ext uri="{BB962C8B-B14F-4D97-AF65-F5344CB8AC3E}">
        <p14:creationId xmlns:p14="http://schemas.microsoft.com/office/powerpoint/2010/main" val="2932381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territorial losses harsh?</a:t>
            </a:r>
            <a:endParaRPr lang="en-GB" dirty="0"/>
          </a:p>
        </p:txBody>
      </p:sp>
      <p:sp>
        <p:nvSpPr>
          <p:cNvPr id="3" name="Content Placeholder 2"/>
          <p:cNvSpPr>
            <a:spLocks noGrp="1"/>
          </p:cNvSpPr>
          <p:nvPr>
            <p:ph idx="1"/>
          </p:nvPr>
        </p:nvSpPr>
        <p:spPr/>
        <p:txBody>
          <a:bodyPr/>
          <a:lstStyle/>
          <a:p>
            <a:r>
              <a:rPr lang="en-GB" dirty="0" smtClean="0"/>
              <a:t>Alsace and Lorraine </a:t>
            </a:r>
            <a:r>
              <a:rPr lang="en-GB" u="sng" dirty="0" smtClean="0"/>
              <a:t>given back </a:t>
            </a:r>
            <a:r>
              <a:rPr lang="en-GB" dirty="0" smtClean="0"/>
              <a:t>to France [Germany had taken them in 1871]. These areas contained both French and German speaking peoples. From 1919 the French deported over 100,000 German speakers who had settled in Alsace Lorraine post 1871.</a:t>
            </a:r>
          </a:p>
          <a:p>
            <a:r>
              <a:rPr lang="en-GB" dirty="0" smtClean="0"/>
              <a:t>Anschluss with Austria </a:t>
            </a:r>
            <a:r>
              <a:rPr lang="en-GB" dirty="0" smtClean="0"/>
              <a:t>forbidden. This was done to prevent Germany dominating the middle of Europe [</a:t>
            </a:r>
            <a:r>
              <a:rPr lang="en-GB" dirty="0" err="1" smtClean="0"/>
              <a:t>mitteleuropa</a:t>
            </a:r>
            <a:r>
              <a:rPr lang="en-GB" dirty="0" smtClean="0"/>
              <a:t>]. Many Germans had a nationalistic desire for a greater Germany that would include Austria.</a:t>
            </a:r>
          </a:p>
          <a:p>
            <a:r>
              <a:rPr lang="en-GB" dirty="0" smtClean="0"/>
              <a:t>Polish corridor created by giving West Prussia, Posen and upper Silesia to Poland.</a:t>
            </a:r>
            <a:endParaRPr lang="en-GB" dirty="0"/>
          </a:p>
        </p:txBody>
      </p:sp>
    </p:spTree>
    <p:extLst>
      <p:ext uri="{BB962C8B-B14F-4D97-AF65-F5344CB8AC3E}">
        <p14:creationId xmlns:p14="http://schemas.microsoft.com/office/powerpoint/2010/main" val="1641034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Polish Corridor</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1685" y="1825625"/>
            <a:ext cx="6228629" cy="4351338"/>
          </a:xfrm>
        </p:spPr>
      </p:pic>
    </p:spTree>
    <p:extLst>
      <p:ext uri="{BB962C8B-B14F-4D97-AF65-F5344CB8AC3E}">
        <p14:creationId xmlns:p14="http://schemas.microsoft.com/office/powerpoint/2010/main" val="2513808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a:t>
            </a:r>
            <a:r>
              <a:rPr lang="en-GB" dirty="0"/>
              <a:t>t</a:t>
            </a:r>
            <a:r>
              <a:rPr lang="en-GB" dirty="0" smtClean="0"/>
              <a:t>erritorial losses harsh?</a:t>
            </a:r>
            <a:endParaRPr lang="en-GB" dirty="0"/>
          </a:p>
        </p:txBody>
      </p:sp>
      <p:sp>
        <p:nvSpPr>
          <p:cNvPr id="3" name="Content Placeholder 2"/>
          <p:cNvSpPr>
            <a:spLocks noGrp="1"/>
          </p:cNvSpPr>
          <p:nvPr>
            <p:ph idx="1"/>
          </p:nvPr>
        </p:nvSpPr>
        <p:spPr/>
        <p:txBody>
          <a:bodyPr/>
          <a:lstStyle/>
          <a:p>
            <a:r>
              <a:rPr lang="en-GB" dirty="0" smtClean="0"/>
              <a:t>Polish Corridor created to give Poland access to the sea – logical. But it split Germany in two and gave some Germans away to Poland.</a:t>
            </a:r>
          </a:p>
          <a:p>
            <a:r>
              <a:rPr lang="en-GB" dirty="0" smtClean="0"/>
              <a:t>Terms on land seemed to not recognise German right to self-determination but did for other countries.</a:t>
            </a:r>
          </a:p>
          <a:p>
            <a:r>
              <a:rPr lang="en-GB" dirty="0" smtClean="0"/>
              <a:t>Terms on land not really altered during life of Weimar republic.</a:t>
            </a:r>
            <a:endParaRPr lang="en-GB" dirty="0"/>
          </a:p>
        </p:txBody>
      </p:sp>
    </p:spTree>
    <p:extLst>
      <p:ext uri="{BB962C8B-B14F-4D97-AF65-F5344CB8AC3E}">
        <p14:creationId xmlns:p14="http://schemas.microsoft.com/office/powerpoint/2010/main" val="2597792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military terms harsh?</a:t>
            </a:r>
            <a:endParaRPr lang="en-GB" dirty="0"/>
          </a:p>
        </p:txBody>
      </p:sp>
      <p:sp>
        <p:nvSpPr>
          <p:cNvPr id="3" name="Content Placeholder 2"/>
          <p:cNvSpPr>
            <a:spLocks noGrp="1"/>
          </p:cNvSpPr>
          <p:nvPr>
            <p:ph idx="1"/>
          </p:nvPr>
        </p:nvSpPr>
        <p:spPr/>
        <p:txBody>
          <a:bodyPr/>
          <a:lstStyle/>
          <a:p>
            <a:r>
              <a:rPr lang="en-GB" dirty="0" smtClean="0"/>
              <a:t>Germany had always prided themselves on having the best army in the world. This was destroyed by the Treaty.</a:t>
            </a:r>
          </a:p>
          <a:p>
            <a:r>
              <a:rPr lang="en-GB" dirty="0" smtClean="0"/>
              <a:t>Germans had expected all countries to be forced to disarm not just Germany.</a:t>
            </a:r>
          </a:p>
          <a:p>
            <a:r>
              <a:rPr lang="en-GB" dirty="0" smtClean="0"/>
              <a:t>Army reduced to 100,000 with no conscription and only 4,000 officers.</a:t>
            </a:r>
          </a:p>
          <a:p>
            <a:r>
              <a:rPr lang="en-GB" dirty="0" smtClean="0"/>
              <a:t>No tanks, submarines, </a:t>
            </a:r>
            <a:r>
              <a:rPr lang="en-GB" dirty="0" err="1" smtClean="0"/>
              <a:t>airforce</a:t>
            </a:r>
            <a:r>
              <a:rPr lang="en-GB" dirty="0" smtClean="0"/>
              <a:t> or poisoned gas. Only 6 battleships.</a:t>
            </a:r>
          </a:p>
          <a:p>
            <a:r>
              <a:rPr lang="en-GB" dirty="0" smtClean="0"/>
              <a:t>Rhineland made into a DMZ.</a:t>
            </a:r>
            <a:endParaRPr lang="en-GB" dirty="0"/>
          </a:p>
        </p:txBody>
      </p:sp>
    </p:spTree>
    <p:extLst>
      <p:ext uri="{BB962C8B-B14F-4D97-AF65-F5344CB8AC3E}">
        <p14:creationId xmlns:p14="http://schemas.microsoft.com/office/powerpoint/2010/main" val="1898163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2739</TotalTime>
  <Words>1473</Words>
  <Application>Microsoft Office PowerPoint</Application>
  <PresentationFormat>Widescreen</PresentationFormat>
  <Paragraphs>64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Context</vt:lpstr>
      <vt:lpstr>German Expectations</vt:lpstr>
      <vt:lpstr>Carthaginian peace</vt:lpstr>
      <vt:lpstr>German Expectations</vt:lpstr>
      <vt:lpstr>Are territorial losses harsh?</vt:lpstr>
      <vt:lpstr>Polish Corridor</vt:lpstr>
      <vt:lpstr>Are territorial losses harsh?</vt:lpstr>
      <vt:lpstr>Are military terms harsh?</vt:lpstr>
      <vt:lpstr>Are military terms harsh?</vt:lpstr>
      <vt:lpstr>Were the financial terms harsh?</vt:lpstr>
      <vt:lpstr>Were financial terms harsh?</vt:lpstr>
      <vt:lpstr>Were financial terms harsh?</vt:lpstr>
      <vt:lpstr>Were financial terms harsh?</vt:lpstr>
      <vt:lpstr>Were financial terms harsh?</vt:lpstr>
      <vt:lpstr>Were other terms harsh?</vt:lpstr>
      <vt:lpstr>Overview</vt:lpstr>
      <vt:lpstr>Overview</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harsh was Treaty of Versailles?</dc:title>
  <dc:creator>SGordon</dc:creator>
  <cp:lastModifiedBy>SGordon</cp:lastModifiedBy>
  <cp:revision>21</cp:revision>
  <cp:lastPrinted>2016-09-07T07:32:21Z</cp:lastPrinted>
  <dcterms:created xsi:type="dcterms:W3CDTF">2016-09-06T08:54:57Z</dcterms:created>
  <dcterms:modified xsi:type="dcterms:W3CDTF">2016-09-08T07:47:58Z</dcterms:modified>
</cp:coreProperties>
</file>