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64" r:id="rId2"/>
    <p:sldId id="265" r:id="rId3"/>
    <p:sldId id="257" r:id="rId4"/>
    <p:sldId id="258" r:id="rId5"/>
    <p:sldId id="259" r:id="rId6"/>
    <p:sldId id="266" r:id="rId7"/>
    <p:sldId id="260" r:id="rId8"/>
    <p:sldId id="261" r:id="rId9"/>
    <p:sldId id="262" r:id="rId10"/>
    <p:sldId id="263"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6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99BE454-8855-4B22-889F-528F9CC3B086}" type="datetimeFigureOut">
              <a:rPr lang="en-GB" smtClean="0"/>
              <a:t>08/12/2016</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C9282CAA-A820-4FE7-A812-6C51E56A2F51}" type="slidenum">
              <a:rPr lang="en-GB" smtClean="0"/>
              <a:t>‹#›</a:t>
            </a:fld>
            <a:endParaRPr lang="en-GB"/>
          </a:p>
        </p:txBody>
      </p:sp>
    </p:spTree>
    <p:extLst>
      <p:ext uri="{BB962C8B-B14F-4D97-AF65-F5344CB8AC3E}">
        <p14:creationId xmlns:p14="http://schemas.microsoft.com/office/powerpoint/2010/main" val="175596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A28E049-0012-447B-A512-BC2A3BD6CAE4}" type="datetimeFigureOut">
              <a:rPr lang="en-GB" smtClean="0"/>
              <a:pPr/>
              <a:t>08/12/2016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D6DAB3-6374-44DB-86BA-631023DA5150}"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A28E049-0012-447B-A512-BC2A3BD6CAE4}" type="datetimeFigureOut">
              <a:rPr lang="en-GB" smtClean="0"/>
              <a:pPr/>
              <a:t>08/12/2016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D6DAB3-6374-44DB-86BA-631023DA515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A28E049-0012-447B-A512-BC2A3BD6CAE4}" type="datetimeFigureOut">
              <a:rPr lang="en-GB" smtClean="0"/>
              <a:pPr/>
              <a:t>08/12/2016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D6DAB3-6374-44DB-86BA-631023DA515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A28E049-0012-447B-A512-BC2A3BD6CAE4}" type="datetimeFigureOut">
              <a:rPr lang="en-GB" smtClean="0"/>
              <a:pPr/>
              <a:t>08/12/2016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D6DAB3-6374-44DB-86BA-631023DA5150}"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28E049-0012-447B-A512-BC2A3BD6CAE4}" type="datetimeFigureOut">
              <a:rPr lang="en-GB" smtClean="0"/>
              <a:pPr/>
              <a:t>08/12/2016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D6DAB3-6374-44DB-86BA-631023DA5150}"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A28E049-0012-447B-A512-BC2A3BD6CAE4}" type="datetimeFigureOut">
              <a:rPr lang="en-GB" smtClean="0"/>
              <a:pPr/>
              <a:t>08/12/2016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ED6DAB3-6374-44DB-86BA-631023DA5150}"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A28E049-0012-447B-A512-BC2A3BD6CAE4}" type="datetimeFigureOut">
              <a:rPr lang="en-GB" smtClean="0"/>
              <a:pPr/>
              <a:t>08/12/2016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ED6DAB3-6374-44DB-86BA-631023DA515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A28E049-0012-447B-A512-BC2A3BD6CAE4}" type="datetimeFigureOut">
              <a:rPr lang="en-GB" smtClean="0"/>
              <a:pPr/>
              <a:t>08/12/2016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ED6DAB3-6374-44DB-86BA-631023DA5150}"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28E049-0012-447B-A512-BC2A3BD6CAE4}" type="datetimeFigureOut">
              <a:rPr lang="en-GB" smtClean="0"/>
              <a:pPr/>
              <a:t>08/12/2016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ED6DAB3-6374-44DB-86BA-631023DA515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28E049-0012-447B-A512-BC2A3BD6CAE4}" type="datetimeFigureOut">
              <a:rPr lang="en-GB" smtClean="0"/>
              <a:pPr/>
              <a:t>08/12/2016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ED6DAB3-6374-44DB-86BA-631023DA5150}"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28E049-0012-447B-A512-BC2A3BD6CAE4}" type="datetimeFigureOut">
              <a:rPr lang="en-GB" smtClean="0"/>
              <a:pPr/>
              <a:t>08/12/2016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ED6DAB3-6374-44DB-86BA-631023DA5150}"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28E049-0012-447B-A512-BC2A3BD6CAE4}" type="datetimeFigureOut">
              <a:rPr lang="en-GB" smtClean="0"/>
              <a:pPr/>
              <a:t>08/12/2016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D6DAB3-6374-44DB-86BA-631023DA515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Why did Nazis become biggest party by 1932?</a:t>
            </a:r>
            <a:endParaRPr lang="en-GB" dirty="0"/>
          </a:p>
        </p:txBody>
      </p:sp>
      <p:sp>
        <p:nvSpPr>
          <p:cNvPr id="3" name="Content Placeholder 2"/>
          <p:cNvSpPr>
            <a:spLocks noGrp="1"/>
          </p:cNvSpPr>
          <p:nvPr>
            <p:ph idx="1"/>
          </p:nvPr>
        </p:nvSpPr>
        <p:spPr/>
        <p:txBody>
          <a:bodyPr/>
          <a:lstStyle/>
          <a:p>
            <a:r>
              <a:rPr lang="en-GB" dirty="0" smtClean="0"/>
              <a:t>Great Depression [Use other </a:t>
            </a:r>
            <a:r>
              <a:rPr lang="en-GB" smtClean="0"/>
              <a:t>power point]</a:t>
            </a:r>
            <a:endParaRPr lang="en-GB" dirty="0" smtClean="0"/>
          </a:p>
          <a:p>
            <a:r>
              <a:rPr lang="en-GB" dirty="0" smtClean="0"/>
              <a:t>Propaganda</a:t>
            </a:r>
          </a:p>
          <a:p>
            <a:r>
              <a:rPr lang="en-GB" dirty="0" smtClean="0"/>
              <a:t>Hitler/Organisation/Ideas.</a:t>
            </a:r>
          </a:p>
          <a:p>
            <a:r>
              <a:rPr lang="en-GB" dirty="0" smtClean="0"/>
              <a:t>[If Why did Nazis win power need to add political intrigue section]</a:t>
            </a:r>
          </a:p>
          <a:p>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Hitler Organisation Ideas</a:t>
            </a:r>
            <a:endParaRPr lang="en-GB" dirty="0"/>
          </a:p>
        </p:txBody>
      </p:sp>
      <p:sp>
        <p:nvSpPr>
          <p:cNvPr id="3" name="Content Placeholder 2"/>
          <p:cNvSpPr>
            <a:spLocks noGrp="1"/>
          </p:cNvSpPr>
          <p:nvPr>
            <p:ph idx="1"/>
          </p:nvPr>
        </p:nvSpPr>
        <p:spPr/>
        <p:txBody>
          <a:bodyPr>
            <a:normAutofit fontScale="92500" lnSpcReduction="20000"/>
          </a:bodyPr>
          <a:lstStyle/>
          <a:p>
            <a:r>
              <a:rPr lang="en-GB" dirty="0"/>
              <a:t> </a:t>
            </a:r>
            <a:r>
              <a:rPr lang="en-GB" b="1" dirty="0"/>
              <a:t>Richard J Evans: By 1932 the Nazis were “a catch all party of social protest” with particularly strong middle class support and relatively weak working class backing at the polls. The Nazis successfully projected an image of dynamism and salvation of the national community.</a:t>
            </a:r>
          </a:p>
          <a:p>
            <a:r>
              <a:rPr lang="en-GB" dirty="0"/>
              <a:t> </a:t>
            </a:r>
            <a:r>
              <a:rPr lang="en-GB" b="1" dirty="0"/>
              <a:t>Ian Kershaw: The NSDAP came to function increasingly as a “super-interest” party. In thus projecting himself and the Nazi movement, Hitler tapped into the burgeoning ‘national mood’ far more effectively than his rivals.</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Propaganda</a:t>
            </a:r>
            <a:endParaRPr lang="en-GB" dirty="0"/>
          </a:p>
        </p:txBody>
      </p:sp>
      <p:sp>
        <p:nvSpPr>
          <p:cNvPr id="3" name="Content Placeholder 2"/>
          <p:cNvSpPr>
            <a:spLocks noGrp="1"/>
          </p:cNvSpPr>
          <p:nvPr>
            <p:ph idx="1"/>
          </p:nvPr>
        </p:nvSpPr>
        <p:spPr/>
        <p:txBody>
          <a:bodyPr>
            <a:normAutofit fontScale="70000" lnSpcReduction="20000"/>
          </a:bodyPr>
          <a:lstStyle/>
          <a:p>
            <a:r>
              <a:rPr lang="en-GB" dirty="0"/>
              <a:t>The Nazis had a highly centralised propaganda machine under the direction of Josef Goebbels who was himself a superb propagandist.</a:t>
            </a:r>
          </a:p>
          <a:p>
            <a:r>
              <a:rPr lang="en-GB" dirty="0"/>
              <a:t>· Close attention was paid to local propaganda. Key individuals in local communities were targeted and won over, the idea being that these influential local people would then go out and spread the word.</a:t>
            </a:r>
          </a:p>
          <a:p>
            <a:r>
              <a:rPr lang="en-GB" dirty="0"/>
              <a:t>· Nazi organisations – for youth, for women, for workers – were also used as vehicles for propaganda.</a:t>
            </a:r>
          </a:p>
          <a:p>
            <a:r>
              <a:rPr lang="en-GB" dirty="0"/>
              <a:t>· Perhaps most important, the entire SA, for all their violence and </a:t>
            </a:r>
            <a:r>
              <a:rPr lang="en-GB" dirty="0" err="1"/>
              <a:t>thuggery</a:t>
            </a:r>
            <a:r>
              <a:rPr lang="en-GB" dirty="0"/>
              <a:t>, were also deployed in the propaganda campaigns. They projected an image of strength, order and youthful dynamism, and of tough anti-communism, and at the same time assisted at soup kitchens and other welfare projects run by the Nazis. Propaganda by </a:t>
            </a:r>
            <a:r>
              <a:rPr lang="en-GB" dirty="0" smtClean="0"/>
              <a:t>deed.</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Propaganda</a:t>
            </a:r>
            <a:endParaRPr lang="en-GB" dirty="0"/>
          </a:p>
        </p:txBody>
      </p:sp>
      <p:sp>
        <p:nvSpPr>
          <p:cNvPr id="3" name="Content Placeholder 2"/>
          <p:cNvSpPr>
            <a:spLocks noGrp="1"/>
          </p:cNvSpPr>
          <p:nvPr>
            <p:ph idx="1"/>
          </p:nvPr>
        </p:nvSpPr>
        <p:spPr/>
        <p:txBody>
          <a:bodyPr>
            <a:normAutofit fontScale="77500" lnSpcReduction="20000"/>
          </a:bodyPr>
          <a:lstStyle/>
          <a:p>
            <a:r>
              <a:rPr lang="en-GB" dirty="0"/>
              <a:t>· Propaganda was crucial and in particular the projection of the image of Adolf Hitler as the “strong man” the country needed proved to be highly successful.</a:t>
            </a:r>
          </a:p>
          <a:p>
            <a:r>
              <a:rPr lang="en-GB" dirty="0"/>
              <a:t>· Hitler’s speeches were also propaganda and he used these very effectively to target Germans’ specific grievances and tailored his message to whichever audience he was addressing.</a:t>
            </a:r>
          </a:p>
          <a:p>
            <a:r>
              <a:rPr lang="en-GB" dirty="0"/>
              <a:t>· Other Nazi speakers were effective too. They were always trained speakers (over 6 000 by 1933).</a:t>
            </a:r>
          </a:p>
          <a:p>
            <a:r>
              <a:rPr lang="en-GB" dirty="0"/>
              <a:t>· Rallies, torchlight parades, leaflets and posters were also used to get the message out.</a:t>
            </a:r>
          </a:p>
          <a:p>
            <a:r>
              <a:rPr lang="en-GB" dirty="0"/>
              <a:t>· The swastika banner was effective in giving the Nazis a clear, striking visual symbol that everyone recognised.</a:t>
            </a:r>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Propaganda</a:t>
            </a:r>
            <a:endParaRPr lang="en-GB" dirty="0"/>
          </a:p>
        </p:txBody>
      </p:sp>
      <p:sp>
        <p:nvSpPr>
          <p:cNvPr id="3" name="Content Placeholder 2"/>
          <p:cNvSpPr>
            <a:spLocks noGrp="1"/>
          </p:cNvSpPr>
          <p:nvPr>
            <p:ph idx="1"/>
          </p:nvPr>
        </p:nvSpPr>
        <p:spPr/>
        <p:txBody>
          <a:bodyPr>
            <a:normAutofit fontScale="77500" lnSpcReduction="20000"/>
          </a:bodyPr>
          <a:lstStyle/>
          <a:p>
            <a:r>
              <a:rPr lang="en-GB" dirty="0"/>
              <a:t>· Technology was used effectively to create the image of Hitler as the man of the hour especially during the 1932 presidential election campaign when Hitler was flown around by plane so that he could reach lots of places quickly but also to convey the idea of him as a messianic figure descending to earth from heaven.</a:t>
            </a:r>
          </a:p>
          <a:p>
            <a:r>
              <a:rPr lang="en-GB" dirty="0" smtClean="0"/>
              <a:t> </a:t>
            </a:r>
            <a:r>
              <a:rPr lang="en-GB" dirty="0"/>
              <a:t>Role of and use of the press and media: </a:t>
            </a:r>
            <a:r>
              <a:rPr lang="en-GB" dirty="0" smtClean="0"/>
              <a:t>relationship</a:t>
            </a:r>
            <a:r>
              <a:rPr lang="en-GB" b="1" dirty="0"/>
              <a:t> </a:t>
            </a:r>
            <a:r>
              <a:rPr lang="en-GB" dirty="0" smtClean="0"/>
              <a:t>with </a:t>
            </a:r>
            <a:r>
              <a:rPr lang="en-GB" dirty="0" err="1" smtClean="0"/>
              <a:t>Hugenberg</a:t>
            </a:r>
            <a:r>
              <a:rPr lang="en-GB" dirty="0" smtClean="0"/>
              <a:t> and the DNVP</a:t>
            </a:r>
          </a:p>
          <a:p>
            <a:r>
              <a:rPr lang="en-GB" dirty="0" smtClean="0"/>
              <a:t> </a:t>
            </a:r>
            <a:r>
              <a:rPr lang="en-GB" b="1" dirty="0"/>
              <a:t>Frank McDonough: A key factor that greatly contributed to the Nazis’ rise to power was effective propaganda. Nazi propaganda was centrally controlled and organised by Josef Goebbels. It is no coincidence that the great surge in Nazi electoral support took place in the period after Goebbels took control of Nazi Party </a:t>
            </a:r>
            <a:r>
              <a:rPr lang="en-GB" b="1" dirty="0" smtClean="0"/>
              <a:t>propaganda.</a:t>
            </a:r>
            <a:endParaRPr lang="en-GB" dirty="0" smtClean="0"/>
          </a:p>
          <a:p>
            <a:endParaRPr lang="en-GB" dirty="0"/>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Propaganda</a:t>
            </a:r>
            <a:endParaRPr lang="en-GB" dirty="0"/>
          </a:p>
        </p:txBody>
      </p:sp>
      <p:sp>
        <p:nvSpPr>
          <p:cNvPr id="3" name="Content Placeholder 2"/>
          <p:cNvSpPr>
            <a:spLocks noGrp="1"/>
          </p:cNvSpPr>
          <p:nvPr>
            <p:ph idx="1"/>
          </p:nvPr>
        </p:nvSpPr>
        <p:spPr/>
        <p:txBody>
          <a:bodyPr>
            <a:normAutofit fontScale="92500" lnSpcReduction="20000"/>
          </a:bodyPr>
          <a:lstStyle/>
          <a:p>
            <a:r>
              <a:rPr lang="en-GB" b="1" dirty="0"/>
              <a:t>Jill Stephenson: Nazi propaganda was a powerful weapon, particularly when it was deployed utterly unscrupulously, with mutually irreconcilable promises made to different social or regional groups at the same time but in different locations. But what enabled the NSDAP to disseminate its propaganda was the growing strength of its organisation</a:t>
            </a:r>
            <a:r>
              <a:rPr lang="en-GB" b="1" dirty="0" smtClean="0"/>
              <a:t>.</a:t>
            </a:r>
          </a:p>
          <a:p>
            <a:r>
              <a:rPr lang="en-GB" dirty="0"/>
              <a:t>Propaganda mobilised those already inclined to support the Nazis more than it affected those who were committed politically to another party.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Propaganda</a:t>
            </a:r>
            <a:endParaRPr lang="en-GB" dirty="0"/>
          </a:p>
        </p:txBody>
      </p:sp>
      <p:sp>
        <p:nvSpPr>
          <p:cNvPr id="3" name="Content Placeholder 2"/>
          <p:cNvSpPr>
            <a:spLocks noGrp="1"/>
          </p:cNvSpPr>
          <p:nvPr>
            <p:ph idx="1"/>
          </p:nvPr>
        </p:nvSpPr>
        <p:spPr/>
        <p:txBody>
          <a:bodyPr/>
          <a:lstStyle/>
          <a:p>
            <a:r>
              <a:rPr lang="en-GB" dirty="0" smtClean="0"/>
              <a:t>Secret report of Reich Propaganda Leadership [Nazi] Nov 1932 “We are of the opinion that little can be salvaged by way of propaganda… New </a:t>
            </a:r>
            <a:r>
              <a:rPr lang="en-GB" smtClean="0"/>
              <a:t>paths must be taken”</a:t>
            </a:r>
            <a:endParaRPr lang="en-GB" dirty="0" smtClean="0"/>
          </a:p>
          <a:p>
            <a:endParaRPr lang="en-GB" dirty="0"/>
          </a:p>
        </p:txBody>
      </p:sp>
      <p:sp>
        <p:nvSpPr>
          <p:cNvPr id="4" name="Rectangle 3"/>
          <p:cNvSpPr/>
          <p:nvPr/>
        </p:nvSpPr>
        <p:spPr>
          <a:xfrm>
            <a:off x="2123728" y="4437112"/>
            <a:ext cx="4158208" cy="1200329"/>
          </a:xfrm>
          <a:prstGeom prst="rect">
            <a:avLst/>
          </a:prstGeom>
        </p:spPr>
        <p:txBody>
          <a:bodyPr wrap="square">
            <a:spAutoFit/>
          </a:bodyPr>
          <a:lstStyle/>
          <a:p>
            <a:r>
              <a:rPr lang="en-GB" dirty="0" err="1"/>
              <a:t>Noakes</a:t>
            </a:r>
            <a:r>
              <a:rPr lang="en-GB" dirty="0"/>
              <a:t> suggests that propaganda is over stressed as a reason for Nazi success. Lots of propaganda in areas where Nazis do badly and often little in areas they do well.</a:t>
            </a:r>
          </a:p>
        </p:txBody>
      </p:sp>
    </p:spTree>
    <p:extLst>
      <p:ext uri="{BB962C8B-B14F-4D97-AF65-F5344CB8AC3E}">
        <p14:creationId xmlns:p14="http://schemas.microsoft.com/office/powerpoint/2010/main" val="37261188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Hitler Organisation Ideas</a:t>
            </a:r>
            <a:endParaRPr lang="en-GB" dirty="0"/>
          </a:p>
        </p:txBody>
      </p:sp>
      <p:sp>
        <p:nvSpPr>
          <p:cNvPr id="3" name="Content Placeholder 2"/>
          <p:cNvSpPr>
            <a:spLocks noGrp="1"/>
          </p:cNvSpPr>
          <p:nvPr>
            <p:ph idx="1"/>
          </p:nvPr>
        </p:nvSpPr>
        <p:spPr/>
        <p:txBody>
          <a:bodyPr>
            <a:normAutofit fontScale="77500" lnSpcReduction="20000"/>
          </a:bodyPr>
          <a:lstStyle/>
          <a:p>
            <a:r>
              <a:rPr lang="en-GB" dirty="0"/>
              <a:t>Hitler’s leadership – as distinct from his propaganda image – was crucial. He provided charismatic leadership. He was indeed an excellent orator who was especially good at identifying his audiences’ emotions and expectations, and aligning himself with them. His insistence on the </a:t>
            </a:r>
            <a:r>
              <a:rPr lang="en-GB" i="1" dirty="0" err="1"/>
              <a:t>Fuhrerprinzip</a:t>
            </a:r>
            <a:r>
              <a:rPr lang="en-GB" i="1" dirty="0"/>
              <a:t> </a:t>
            </a:r>
            <a:r>
              <a:rPr lang="en-GB" dirty="0"/>
              <a:t>meant that his authority could not be challenged.</a:t>
            </a:r>
          </a:p>
          <a:p>
            <a:r>
              <a:rPr lang="en-GB" dirty="0"/>
              <a:t>· Nazi party organisation was also important. The party was organised into a series of </a:t>
            </a:r>
            <a:r>
              <a:rPr lang="en-GB" i="1" dirty="0" err="1"/>
              <a:t>Gaue</a:t>
            </a:r>
            <a:r>
              <a:rPr lang="en-GB" i="1" dirty="0"/>
              <a:t> </a:t>
            </a:r>
            <a:r>
              <a:rPr lang="en-GB" dirty="0"/>
              <a:t>(Districts/regions) each headed up by a </a:t>
            </a:r>
            <a:r>
              <a:rPr lang="en-GB" i="1" dirty="0" err="1"/>
              <a:t>Gauleiter</a:t>
            </a:r>
            <a:r>
              <a:rPr lang="en-GB" dirty="0"/>
              <a:t>.</a:t>
            </a:r>
          </a:p>
          <a:p>
            <a:r>
              <a:rPr lang="en-GB" dirty="0"/>
              <a:t>· Nazi organisations were set up for lots of different groups in society from youth to lawyers to factory workers and agricultural workers</a:t>
            </a:r>
            <a:r>
              <a:rPr lang="en-GB" b="1" dirty="0"/>
              <a:t>.</a:t>
            </a:r>
            <a:endParaRPr lang="en-GB" dirty="0"/>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Hitler Organisation Ideas</a:t>
            </a:r>
            <a:endParaRPr lang="en-GB" dirty="0"/>
          </a:p>
        </p:txBody>
      </p:sp>
      <p:sp>
        <p:nvSpPr>
          <p:cNvPr id="3" name="Content Placeholder 2"/>
          <p:cNvSpPr>
            <a:spLocks noGrp="1"/>
          </p:cNvSpPr>
          <p:nvPr>
            <p:ph idx="1"/>
          </p:nvPr>
        </p:nvSpPr>
        <p:spPr/>
        <p:txBody>
          <a:bodyPr>
            <a:normAutofit fontScale="92500" lnSpcReduction="20000"/>
          </a:bodyPr>
          <a:lstStyle/>
          <a:p>
            <a:r>
              <a:rPr lang="en-GB" dirty="0"/>
              <a:t>· The Nazi party were highly effective as a campaigning organisation with a powerful message.</a:t>
            </a:r>
          </a:p>
          <a:p>
            <a:r>
              <a:rPr lang="en-GB" dirty="0"/>
              <a:t>· The Nazis were also helped by the economic collapse of 1929-32.</a:t>
            </a:r>
          </a:p>
          <a:p>
            <a:r>
              <a:rPr lang="en-GB" dirty="0"/>
              <a:t>· The Nazis were helped too by hatred of the Treaty of Versailles.</a:t>
            </a:r>
          </a:p>
          <a:p>
            <a:r>
              <a:rPr lang="en-GB" dirty="0"/>
              <a:t>· The Nazis were helped by the fact that the Weimar Republic seemed to be completely incapable of keeping Germany free of economic and political </a:t>
            </a:r>
            <a:r>
              <a:rPr lang="en-GB" dirty="0" smtClean="0"/>
              <a:t>crises.</a:t>
            </a:r>
            <a:endParaRPr lang="en-GB" dirty="0"/>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Hitler Organisation Ideas</a:t>
            </a:r>
            <a:endParaRPr lang="en-GB" dirty="0"/>
          </a:p>
        </p:txBody>
      </p:sp>
      <p:sp>
        <p:nvSpPr>
          <p:cNvPr id="3" name="Content Placeholder 2"/>
          <p:cNvSpPr>
            <a:spLocks noGrp="1"/>
          </p:cNvSpPr>
          <p:nvPr>
            <p:ph idx="1"/>
          </p:nvPr>
        </p:nvSpPr>
        <p:spPr/>
        <p:txBody>
          <a:bodyPr/>
          <a:lstStyle/>
          <a:p>
            <a:r>
              <a:rPr lang="en-GB" dirty="0"/>
              <a:t>Although the Nazi Party was close to bankruptcy by November 1932, Hitler had the backing of some leading industrialists including Fritz </a:t>
            </a:r>
            <a:r>
              <a:rPr lang="en-GB" dirty="0" err="1"/>
              <a:t>Thyssen</a:t>
            </a:r>
            <a:r>
              <a:rPr lang="en-GB" dirty="0"/>
              <a:t>. </a:t>
            </a:r>
            <a:r>
              <a:rPr lang="en-GB" dirty="0" err="1"/>
              <a:t>Thyssen</a:t>
            </a:r>
            <a:r>
              <a:rPr lang="en-GB" dirty="0"/>
              <a:t> along with Bosch, Krupp and </a:t>
            </a:r>
            <a:r>
              <a:rPr lang="en-GB" dirty="0" err="1"/>
              <a:t>Hjalmar</a:t>
            </a:r>
            <a:r>
              <a:rPr lang="en-GB" dirty="0"/>
              <a:t> Schacht petitioned the President to appoint Hitler as Chancellor. This gave Hindenburg the impression of a far wider base of support among businessmen than Hitler actually had.</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916</Words>
  <Application>Microsoft Office PowerPoint</Application>
  <PresentationFormat>On-screen Show (4:3)</PresentationFormat>
  <Paragraphs>40</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Why did Nazis become biggest party by 1932?</vt:lpstr>
      <vt:lpstr>Propaganda</vt:lpstr>
      <vt:lpstr>Propaganda</vt:lpstr>
      <vt:lpstr>Propaganda</vt:lpstr>
      <vt:lpstr>Propaganda</vt:lpstr>
      <vt:lpstr>Propaganda</vt:lpstr>
      <vt:lpstr>Hitler Organisation Ideas</vt:lpstr>
      <vt:lpstr>Hitler Organisation Ideas</vt:lpstr>
      <vt:lpstr>Hitler Organisation Ideas</vt:lpstr>
      <vt:lpstr>Hitler Organisation Ideas</vt:lpstr>
    </vt:vector>
  </TitlesOfParts>
  <Company>RM plc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Propaganda</dc:title>
  <dc:creator>sgordon</dc:creator>
  <cp:lastModifiedBy>SGordon</cp:lastModifiedBy>
  <cp:revision>6</cp:revision>
  <dcterms:created xsi:type="dcterms:W3CDTF">2016-03-14T09:53:12Z</dcterms:created>
  <dcterms:modified xsi:type="dcterms:W3CDTF">2016-12-08T12:14:43Z</dcterms:modified>
</cp:coreProperties>
</file>