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19174-5E83-46F1-B639-33F60C233EA4}"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31409-937A-4711-9220-D27354B204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19174-5E83-46F1-B639-33F60C233EA4}" type="datetimeFigureOut">
              <a:rPr lang="en-GB" smtClean="0"/>
              <a:pPr/>
              <a:t>24/08/2015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31409-937A-4711-9220-D27354B204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‘Evaluate the Usefulness’ Guide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produced this source?</a:t>
            </a:r>
            <a:endParaRPr lang="en-GB" dirty="0"/>
          </a:p>
        </p:txBody>
      </p:sp>
      <p:sp>
        <p:nvSpPr>
          <p:cNvPr id="3" name="Content Placeholder 2"/>
          <p:cNvSpPr>
            <a:spLocks noGrp="1"/>
          </p:cNvSpPr>
          <p:nvPr>
            <p:ph idx="1"/>
          </p:nvPr>
        </p:nvSpPr>
        <p:spPr>
          <a:xfrm>
            <a:off x="457200" y="1600201"/>
            <a:ext cx="8229600" cy="1180728"/>
          </a:xfrm>
        </p:spPr>
        <p:txBody>
          <a:bodyPr/>
          <a:lstStyle/>
          <a:p>
            <a:r>
              <a:rPr lang="en-GB" dirty="0" smtClean="0"/>
              <a:t>Source A is from the captain of a slave ship in 1706.</a:t>
            </a:r>
            <a:endParaRPr lang="en-GB" dirty="0"/>
          </a:p>
        </p:txBody>
      </p:sp>
      <p:sp>
        <p:nvSpPr>
          <p:cNvPr id="5" name="Content Placeholder 2"/>
          <p:cNvSpPr txBox="1">
            <a:spLocks/>
          </p:cNvSpPr>
          <p:nvPr/>
        </p:nvSpPr>
        <p:spPr>
          <a:xfrm>
            <a:off x="467544" y="2924944"/>
            <a:ext cx="8229600" cy="2116832"/>
          </a:xfrm>
          <a:prstGeom prst="rect">
            <a:avLst/>
          </a:prstGeom>
          <a:ln w="2540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produced this source?</a:t>
            </a:r>
            <a:endParaRPr lang="en-GB" dirty="0"/>
          </a:p>
        </p:txBody>
      </p:sp>
      <p:sp>
        <p:nvSpPr>
          <p:cNvPr id="3" name="Content Placeholder 2"/>
          <p:cNvSpPr>
            <a:spLocks noGrp="1"/>
          </p:cNvSpPr>
          <p:nvPr>
            <p:ph idx="1"/>
          </p:nvPr>
        </p:nvSpPr>
        <p:spPr/>
        <p:txBody>
          <a:bodyPr/>
          <a:lstStyle/>
          <a:p>
            <a:r>
              <a:rPr lang="en-GB" dirty="0" smtClean="0"/>
              <a:t>The source was produced by a slave ship captain</a:t>
            </a:r>
          </a:p>
          <a:p>
            <a:endParaRPr lang="en-GB" dirty="0" smtClean="0"/>
          </a:p>
          <a:p>
            <a:r>
              <a:rPr lang="en-GB" dirty="0" smtClean="0"/>
              <a:t>Why is this useful to us?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produced this source?</a:t>
            </a:r>
            <a:endParaRPr lang="en-GB" dirty="0"/>
          </a:p>
        </p:txBody>
      </p:sp>
      <p:sp>
        <p:nvSpPr>
          <p:cNvPr id="3" name="Content Placeholder 2"/>
          <p:cNvSpPr>
            <a:spLocks noGrp="1"/>
          </p:cNvSpPr>
          <p:nvPr>
            <p:ph idx="1"/>
          </p:nvPr>
        </p:nvSpPr>
        <p:spPr/>
        <p:txBody>
          <a:bodyPr/>
          <a:lstStyle/>
          <a:p>
            <a:r>
              <a:rPr lang="en-GB" dirty="0" smtClean="0"/>
              <a:t>The source was produced by a slave ship captain</a:t>
            </a:r>
          </a:p>
          <a:p>
            <a:pPr>
              <a:buNone/>
            </a:pPr>
            <a:endParaRPr lang="en-GB" dirty="0" smtClean="0"/>
          </a:p>
          <a:p>
            <a:r>
              <a:rPr lang="en-GB" dirty="0" smtClean="0"/>
              <a:t>Why is this useful to us?</a:t>
            </a:r>
          </a:p>
          <a:p>
            <a:endParaRPr lang="en-GB" dirty="0" smtClean="0"/>
          </a:p>
          <a:p>
            <a:r>
              <a:rPr lang="en-GB" dirty="0" smtClean="0"/>
              <a:t>It is useful because the person who was written it is an </a:t>
            </a:r>
            <a:r>
              <a:rPr lang="en-GB" b="1" u="sng" dirty="0" smtClean="0"/>
              <a:t>eyewitness</a:t>
            </a:r>
            <a:r>
              <a:rPr lang="en-GB" dirty="0" smtClean="0"/>
              <a:t> of the time.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was this source produced?</a:t>
            </a:r>
            <a:endParaRPr lang="en-GB" dirty="0"/>
          </a:p>
        </p:txBody>
      </p:sp>
      <p:sp>
        <p:nvSpPr>
          <p:cNvPr id="3" name="Content Placeholder 2"/>
          <p:cNvSpPr>
            <a:spLocks noGrp="1"/>
          </p:cNvSpPr>
          <p:nvPr>
            <p:ph idx="1"/>
          </p:nvPr>
        </p:nvSpPr>
        <p:spPr>
          <a:xfrm>
            <a:off x="457200" y="1600201"/>
            <a:ext cx="8229600" cy="1180728"/>
          </a:xfrm>
        </p:spPr>
        <p:txBody>
          <a:bodyPr/>
          <a:lstStyle/>
          <a:p>
            <a:r>
              <a:rPr lang="en-GB" dirty="0" smtClean="0"/>
              <a:t>Source A is from the captain of a slave ship in 1706.</a:t>
            </a:r>
            <a:endParaRPr lang="en-GB" dirty="0"/>
          </a:p>
        </p:txBody>
      </p:sp>
      <p:sp>
        <p:nvSpPr>
          <p:cNvPr id="5" name="Content Placeholder 2"/>
          <p:cNvSpPr txBox="1">
            <a:spLocks/>
          </p:cNvSpPr>
          <p:nvPr/>
        </p:nvSpPr>
        <p:spPr>
          <a:xfrm>
            <a:off x="467544" y="2924944"/>
            <a:ext cx="8229600" cy="2116832"/>
          </a:xfrm>
          <a:prstGeom prst="rect">
            <a:avLst/>
          </a:prstGeom>
          <a:ln w="2540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was this source produced?</a:t>
            </a:r>
            <a:endParaRPr lang="en-GB" dirty="0"/>
          </a:p>
        </p:txBody>
      </p:sp>
      <p:sp>
        <p:nvSpPr>
          <p:cNvPr id="3" name="Content Placeholder 2"/>
          <p:cNvSpPr>
            <a:spLocks noGrp="1"/>
          </p:cNvSpPr>
          <p:nvPr>
            <p:ph idx="1"/>
          </p:nvPr>
        </p:nvSpPr>
        <p:spPr/>
        <p:txBody>
          <a:bodyPr/>
          <a:lstStyle/>
          <a:p>
            <a:r>
              <a:rPr lang="en-GB" dirty="0" smtClean="0"/>
              <a:t>The source was produced in 1706.</a:t>
            </a:r>
          </a:p>
          <a:p>
            <a:endParaRPr lang="en-GB" dirty="0" smtClean="0"/>
          </a:p>
          <a:p>
            <a:r>
              <a:rPr lang="en-GB" dirty="0" smtClean="0"/>
              <a:t>Why is this useful to us?</a:t>
            </a:r>
          </a:p>
          <a:p>
            <a:endParaRPr lang="en-GB" dirty="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was this source produced?</a:t>
            </a:r>
            <a:endParaRPr lang="en-GB" dirty="0"/>
          </a:p>
        </p:txBody>
      </p:sp>
      <p:sp>
        <p:nvSpPr>
          <p:cNvPr id="3" name="Content Placeholder 2"/>
          <p:cNvSpPr>
            <a:spLocks noGrp="1"/>
          </p:cNvSpPr>
          <p:nvPr>
            <p:ph idx="1"/>
          </p:nvPr>
        </p:nvSpPr>
        <p:spPr/>
        <p:txBody>
          <a:bodyPr/>
          <a:lstStyle/>
          <a:p>
            <a:r>
              <a:rPr lang="en-GB" dirty="0" smtClean="0"/>
              <a:t>The source was produced in 1706.</a:t>
            </a:r>
          </a:p>
          <a:p>
            <a:endParaRPr lang="en-GB" dirty="0" smtClean="0"/>
          </a:p>
          <a:p>
            <a:r>
              <a:rPr lang="en-GB" dirty="0" smtClean="0"/>
              <a:t>Why is this useful to us?</a:t>
            </a:r>
          </a:p>
          <a:p>
            <a:endParaRPr lang="en-GB" dirty="0"/>
          </a:p>
          <a:p>
            <a:r>
              <a:rPr lang="en-GB" dirty="0" smtClean="0"/>
              <a:t>It  is useful because it is a source from the time we are studying and </a:t>
            </a:r>
            <a:r>
              <a:rPr lang="en-GB" b="1" u="sng" dirty="0" smtClean="0"/>
              <a:t>no information will have been forgotten or left out.</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tell us?</a:t>
            </a:r>
            <a:endParaRPr lang="en-GB" dirty="0"/>
          </a:p>
        </p:txBody>
      </p:sp>
      <p:sp>
        <p:nvSpPr>
          <p:cNvPr id="4" name="Content Placeholder 2"/>
          <p:cNvSpPr txBox="1">
            <a:spLocks/>
          </p:cNvSpPr>
          <p:nvPr/>
        </p:nvSpPr>
        <p:spPr>
          <a:xfrm>
            <a:off x="395536" y="1556792"/>
            <a:ext cx="8229600" cy="2116832"/>
          </a:xfrm>
          <a:prstGeom prst="rect">
            <a:avLst/>
          </a:prstGeom>
          <a:ln w="2540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tell us?</a:t>
            </a:r>
            <a:endParaRPr lang="en-GB" dirty="0"/>
          </a:p>
        </p:txBody>
      </p:sp>
      <p:sp>
        <p:nvSpPr>
          <p:cNvPr id="4" name="Content Placeholder 2"/>
          <p:cNvSpPr txBox="1">
            <a:spLocks/>
          </p:cNvSpPr>
          <p:nvPr/>
        </p:nvSpPr>
        <p:spPr>
          <a:xfrm>
            <a:off x="395536" y="1556792"/>
            <a:ext cx="8229600" cy="2116832"/>
          </a:xfrm>
          <a:prstGeom prst="rect">
            <a:avLst/>
          </a:prstGeom>
          <a:ln w="2540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We must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keep the slaves in shackles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so they cannot escape and overpower us. They would kill us if they were able to escape. We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keep them below deck and here they lay in human waste and vomit</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The smell is indescribable.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Twice a day they are fed a meal of horse beans or rice</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tell us?</a:t>
            </a:r>
            <a:endParaRPr lang="en-GB" dirty="0"/>
          </a:p>
        </p:txBody>
      </p:sp>
      <p:sp>
        <p:nvSpPr>
          <p:cNvPr id="4" name="Content Placeholder 2"/>
          <p:cNvSpPr txBox="1">
            <a:spLocks/>
          </p:cNvSpPr>
          <p:nvPr/>
        </p:nvSpPr>
        <p:spPr>
          <a:xfrm>
            <a:off x="395536" y="1556792"/>
            <a:ext cx="8229600" cy="2116832"/>
          </a:xfrm>
          <a:prstGeom prst="rect">
            <a:avLst/>
          </a:prstGeom>
          <a:ln w="2540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We must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keep the slaves in shackles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so they cannot escape and overpower us. They would kill us if they were able to escape. We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keep them below deck and here they lay in human waste and vomit</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The smell is indescribable.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Twice a day they are fed a meal of horse beans or rice</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323528" y="4221088"/>
            <a:ext cx="8352928" cy="2585323"/>
          </a:xfrm>
          <a:prstGeom prst="rect">
            <a:avLst/>
          </a:prstGeom>
          <a:noFill/>
        </p:spPr>
        <p:txBody>
          <a:bodyPr wrap="square" rtlCol="0">
            <a:spAutoFit/>
          </a:bodyPr>
          <a:lstStyle/>
          <a:p>
            <a:r>
              <a:rPr lang="en-GB" dirty="0" smtClean="0"/>
              <a:t>The content of the source is useful because it tells us that slaves were kept in shackles on board the ship. </a:t>
            </a:r>
            <a:r>
              <a:rPr lang="en-GB" b="1" dirty="0" smtClean="0">
                <a:solidFill>
                  <a:srgbClr val="FF0000"/>
                </a:solidFill>
              </a:rPr>
              <a:t>This is useful because it is accurate</a:t>
            </a:r>
            <a:r>
              <a:rPr lang="en-GB" dirty="0" smtClean="0"/>
              <a:t>. </a:t>
            </a:r>
          </a:p>
          <a:p>
            <a:endParaRPr lang="en-GB" dirty="0"/>
          </a:p>
          <a:p>
            <a:r>
              <a:rPr lang="en-GB" dirty="0" smtClean="0"/>
              <a:t>The source also tells us that they were kept below deck and had to lie in their own waste and vomit, which would make disease spread easily. </a:t>
            </a:r>
            <a:r>
              <a:rPr lang="en-GB" b="1" dirty="0" smtClean="0">
                <a:solidFill>
                  <a:srgbClr val="FF0000"/>
                </a:solidFill>
              </a:rPr>
              <a:t>This is also useful as it is accurate.</a:t>
            </a:r>
          </a:p>
          <a:p>
            <a:endParaRPr lang="en-GB" dirty="0"/>
          </a:p>
          <a:p>
            <a:r>
              <a:rPr lang="en-GB" dirty="0" smtClean="0"/>
              <a:t>The source states that the slaves were fed horse beans and rice twice a day. </a:t>
            </a:r>
            <a:r>
              <a:rPr lang="en-GB" b="1" dirty="0" smtClean="0">
                <a:solidFill>
                  <a:srgbClr val="FF0000"/>
                </a:solidFill>
              </a:rPr>
              <a:t>This is a useful point of information because it is accurate.</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z="3600" dirty="0" smtClean="0"/>
              <a:t>What does the source tell us?</a:t>
            </a:r>
            <a:endParaRPr lang="en-GB" sz="3600" dirty="0"/>
          </a:p>
        </p:txBody>
      </p:sp>
      <p:sp>
        <p:nvSpPr>
          <p:cNvPr id="3" name="Content Placeholder 2"/>
          <p:cNvSpPr>
            <a:spLocks noGrp="1"/>
          </p:cNvSpPr>
          <p:nvPr>
            <p:ph idx="1"/>
          </p:nvPr>
        </p:nvSpPr>
        <p:spPr>
          <a:xfrm>
            <a:off x="179512" y="1052736"/>
            <a:ext cx="8784976" cy="5472608"/>
          </a:xfrm>
        </p:spPr>
        <p:txBody>
          <a:bodyPr>
            <a:noAutofit/>
          </a:bodyPr>
          <a:lstStyle/>
          <a:p>
            <a:r>
              <a:rPr lang="en-GB" sz="2400" dirty="0" smtClean="0"/>
              <a:t>The skill here is being able to read the source and pick out the relevant information about the question that you are being asked.</a:t>
            </a:r>
          </a:p>
          <a:p>
            <a:endParaRPr lang="en-GB" sz="2400" dirty="0" smtClean="0"/>
          </a:p>
          <a:p>
            <a:r>
              <a:rPr lang="en-GB" sz="2400" dirty="0" smtClean="0"/>
              <a:t>This question is about the treatment of slaves during the Middle Passage</a:t>
            </a:r>
          </a:p>
          <a:p>
            <a:endParaRPr lang="en-GB" sz="2400" dirty="0" smtClean="0"/>
          </a:p>
          <a:p>
            <a:r>
              <a:rPr lang="en-GB" sz="2400" dirty="0" smtClean="0"/>
              <a:t>We have learned that slaves were chained up below deck and had to lay in their own waste and sick. We have also learned that they were fed a poor diet of horse beans and rice.</a:t>
            </a:r>
          </a:p>
          <a:p>
            <a:endParaRPr lang="en-GB" sz="2400" dirty="0" smtClean="0"/>
          </a:p>
          <a:p>
            <a:r>
              <a:rPr lang="en-GB" sz="2400" dirty="0" smtClean="0"/>
              <a:t>The source is useful, therefore, because it tells us these points. </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a:t>
            </a:r>
            <a:endParaRPr lang="en-GB" dirty="0"/>
          </a:p>
        </p:txBody>
      </p:sp>
      <p:sp>
        <p:nvSpPr>
          <p:cNvPr id="3" name="Content Placeholder 2"/>
          <p:cNvSpPr>
            <a:spLocks noGrp="1"/>
          </p:cNvSpPr>
          <p:nvPr>
            <p:ph idx="1"/>
          </p:nvPr>
        </p:nvSpPr>
        <p:spPr/>
        <p:txBody>
          <a:bodyPr/>
          <a:lstStyle/>
          <a:p>
            <a:r>
              <a:rPr lang="en-GB" dirty="0" smtClean="0"/>
              <a:t>To learn how to answer Evaluate the Usefulness Questions. </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not tell us?</a:t>
            </a:r>
            <a:endParaRPr lang="en-GB" dirty="0"/>
          </a:p>
        </p:txBody>
      </p:sp>
      <p:sp>
        <p:nvSpPr>
          <p:cNvPr id="3" name="Content Placeholder 2"/>
          <p:cNvSpPr>
            <a:spLocks noGrp="1"/>
          </p:cNvSpPr>
          <p:nvPr>
            <p:ph idx="1"/>
          </p:nvPr>
        </p:nvSpPr>
        <p:spPr/>
        <p:txBody>
          <a:bodyPr/>
          <a:lstStyle/>
          <a:p>
            <a:r>
              <a:rPr lang="en-GB" dirty="0" smtClean="0"/>
              <a:t>Does this source tell us everything about the treatment of slaves on the Middle Passage?</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not tell us?</a:t>
            </a:r>
            <a:endParaRPr lang="en-GB" dirty="0"/>
          </a:p>
        </p:txBody>
      </p:sp>
      <p:sp>
        <p:nvSpPr>
          <p:cNvPr id="3" name="Content Placeholder 2"/>
          <p:cNvSpPr>
            <a:spLocks noGrp="1"/>
          </p:cNvSpPr>
          <p:nvPr>
            <p:ph idx="1"/>
          </p:nvPr>
        </p:nvSpPr>
        <p:spPr/>
        <p:txBody>
          <a:bodyPr/>
          <a:lstStyle/>
          <a:p>
            <a:r>
              <a:rPr lang="en-GB" dirty="0" smtClean="0"/>
              <a:t>Does this source tell us everything about the treatment of slaves on the Middle Passage?</a:t>
            </a:r>
          </a:p>
          <a:p>
            <a:endParaRPr lang="en-GB" dirty="0" smtClean="0"/>
          </a:p>
          <a:p>
            <a:r>
              <a:rPr lang="en-GB" dirty="0" smtClean="0"/>
              <a:t>No, it doesn’t.</a:t>
            </a:r>
          </a:p>
          <a:p>
            <a:endParaRPr lang="en-GB" dirty="0" smtClean="0"/>
          </a:p>
          <a:p>
            <a:r>
              <a:rPr lang="en-GB" dirty="0" smtClean="0"/>
              <a:t>Does this make the source more or less useful?</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not tell us?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Does this source tell us everything about the treatment of slaves on the Middle Passage?</a:t>
            </a:r>
          </a:p>
          <a:p>
            <a:endParaRPr lang="en-GB" dirty="0" smtClean="0"/>
          </a:p>
          <a:p>
            <a:r>
              <a:rPr lang="en-GB" dirty="0" smtClean="0"/>
              <a:t>No, it doesn’t.</a:t>
            </a:r>
          </a:p>
          <a:p>
            <a:endParaRPr lang="en-GB" dirty="0" smtClean="0"/>
          </a:p>
          <a:p>
            <a:r>
              <a:rPr lang="en-GB" dirty="0" smtClean="0"/>
              <a:t>Does this make the source more or less useful?</a:t>
            </a:r>
          </a:p>
          <a:p>
            <a:endParaRPr lang="en-GB" dirty="0" smtClean="0"/>
          </a:p>
          <a:p>
            <a:r>
              <a:rPr lang="en-GB" dirty="0" smtClean="0"/>
              <a:t>This makes the source LESS useful, as it does not give us a full picture of what it was like for slaves on the Middle Passage.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source not tell us?</a:t>
            </a:r>
            <a:endParaRPr lang="en-GB" dirty="0"/>
          </a:p>
        </p:txBody>
      </p:sp>
      <p:sp>
        <p:nvSpPr>
          <p:cNvPr id="3" name="Content Placeholder 2"/>
          <p:cNvSpPr>
            <a:spLocks noGrp="1"/>
          </p:cNvSpPr>
          <p:nvPr>
            <p:ph idx="1"/>
          </p:nvPr>
        </p:nvSpPr>
        <p:spPr/>
        <p:txBody>
          <a:bodyPr/>
          <a:lstStyle/>
          <a:p>
            <a:r>
              <a:rPr lang="en-GB" dirty="0" smtClean="0"/>
              <a:t>The source does not tell us that slaves were punished using the speculum </a:t>
            </a:r>
            <a:r>
              <a:rPr lang="en-GB" dirty="0" err="1" smtClean="0"/>
              <a:t>oris</a:t>
            </a:r>
            <a:r>
              <a:rPr lang="en-GB" dirty="0" smtClean="0"/>
              <a:t>, cat o nine tails and thumbscrews. It also doesn’t tell us that sick slaves would be thrown overboard in an attempt to stop disease spreading through the ship. This makes the source less useful.</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Evaluate the Usefulness</a:t>
            </a:r>
            <a:endParaRPr lang="en-GB" dirty="0"/>
          </a:p>
        </p:txBody>
      </p:sp>
      <p:sp>
        <p:nvSpPr>
          <p:cNvPr id="3" name="Content Placeholder 2"/>
          <p:cNvSpPr>
            <a:spLocks noGrp="1"/>
          </p:cNvSpPr>
          <p:nvPr>
            <p:ph idx="1"/>
          </p:nvPr>
        </p:nvSpPr>
        <p:spPr/>
        <p:txBody>
          <a:bodyPr/>
          <a:lstStyle/>
          <a:p>
            <a:r>
              <a:rPr lang="en-GB" dirty="0" smtClean="0"/>
              <a:t>In these questions, you are given a source of information and are asked to explain how useful the source is to us and </a:t>
            </a:r>
            <a:r>
              <a:rPr lang="en-GB" b="1" u="sng" dirty="0" smtClean="0"/>
              <a:t>why</a:t>
            </a:r>
            <a:r>
              <a:rPr lang="en-GB" dirty="0" smtClean="0"/>
              <a:t> it is useful to us in finding out about a particular subject.</a:t>
            </a:r>
          </a:p>
          <a:p>
            <a:endParaRPr lang="en-GB" dirty="0"/>
          </a:p>
          <a:p>
            <a:r>
              <a:rPr lang="en-GB" dirty="0" smtClean="0"/>
              <a:t>The question will be presented to you like this…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Autofit/>
          </a:bodyPr>
          <a:lstStyle/>
          <a:p>
            <a:pPr algn="l"/>
            <a:r>
              <a:rPr lang="en-GB" sz="2400" dirty="0" smtClean="0"/>
              <a:t>Source A is from the captain of a slave ship in 1706.</a:t>
            </a:r>
            <a:endParaRPr lang="en-GB" sz="2400" dirty="0"/>
          </a:p>
        </p:txBody>
      </p:sp>
      <p:sp>
        <p:nvSpPr>
          <p:cNvPr id="3" name="Content Placeholder 2"/>
          <p:cNvSpPr>
            <a:spLocks noGrp="1"/>
          </p:cNvSpPr>
          <p:nvPr>
            <p:ph idx="1"/>
          </p:nvPr>
        </p:nvSpPr>
        <p:spPr>
          <a:xfrm>
            <a:off x="457200" y="1600201"/>
            <a:ext cx="8229600" cy="2116832"/>
          </a:xfrm>
          <a:ln w="25400">
            <a:solidFill>
              <a:schemeClr val="tx1"/>
            </a:solidFill>
          </a:ln>
        </p:spPr>
        <p:txBody>
          <a:bodyPr>
            <a:normAutofit/>
          </a:bodyPr>
          <a:lstStyle/>
          <a:p>
            <a:pPr lvl="0">
              <a:buNone/>
            </a:pPr>
            <a:r>
              <a:rPr lang="en-GB" sz="2400" dirty="0" smtClean="0"/>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a:buNone/>
            </a:pPr>
            <a:endParaRPr lang="en-GB" sz="2400" dirty="0"/>
          </a:p>
        </p:txBody>
      </p:sp>
      <p:sp>
        <p:nvSpPr>
          <p:cNvPr id="4" name="TextBox 3"/>
          <p:cNvSpPr txBox="1"/>
          <p:nvPr/>
        </p:nvSpPr>
        <p:spPr>
          <a:xfrm>
            <a:off x="467544" y="4077072"/>
            <a:ext cx="8208912" cy="1631216"/>
          </a:xfrm>
          <a:prstGeom prst="rect">
            <a:avLst/>
          </a:prstGeom>
          <a:noFill/>
        </p:spPr>
        <p:txBody>
          <a:bodyPr wrap="square" rtlCol="0">
            <a:spAutoFit/>
          </a:bodyPr>
          <a:lstStyle/>
          <a:p>
            <a:r>
              <a:rPr lang="en-GB" sz="2000" dirty="0" smtClean="0"/>
              <a:t>Evaluate the usefulness of Source A as evidence the treatment of slaves on the Middle Passage. (5) </a:t>
            </a:r>
          </a:p>
          <a:p>
            <a:endParaRPr lang="en-GB" sz="2000" i="1" dirty="0"/>
          </a:p>
          <a:p>
            <a:r>
              <a:rPr lang="en-GB" sz="2000" i="1" dirty="0" smtClean="0"/>
              <a:t>You may want to comment on who wrote it, when they wrote it, why they wrote it, what they say or what has been missed out. </a:t>
            </a:r>
            <a:endParaRPr lang="en-GB" sz="20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p:spPr>
        <p:txBody>
          <a:bodyPr>
            <a:noAutofit/>
          </a:bodyPr>
          <a:lstStyle/>
          <a:p>
            <a:pPr algn="l"/>
            <a:r>
              <a:rPr lang="en-GB" sz="2400" dirty="0" smtClean="0"/>
              <a:t>Source A is from the captain of a slave ship in 1706.</a:t>
            </a:r>
            <a:endParaRPr lang="en-GB" sz="2400" dirty="0"/>
          </a:p>
        </p:txBody>
      </p:sp>
      <p:sp>
        <p:nvSpPr>
          <p:cNvPr id="3" name="Content Placeholder 2"/>
          <p:cNvSpPr>
            <a:spLocks noGrp="1"/>
          </p:cNvSpPr>
          <p:nvPr>
            <p:ph idx="1"/>
          </p:nvPr>
        </p:nvSpPr>
        <p:spPr>
          <a:xfrm>
            <a:off x="457200" y="1600201"/>
            <a:ext cx="8229600" cy="2116832"/>
          </a:xfrm>
          <a:ln w="25400">
            <a:solidFill>
              <a:schemeClr val="tx1"/>
            </a:solidFill>
          </a:ln>
        </p:spPr>
        <p:txBody>
          <a:bodyPr>
            <a:normAutofit/>
          </a:bodyPr>
          <a:lstStyle/>
          <a:p>
            <a:pPr lvl="0">
              <a:buNone/>
            </a:pPr>
            <a:r>
              <a:rPr lang="en-GB" sz="2400" dirty="0" smtClean="0"/>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a:buNone/>
            </a:pPr>
            <a:endParaRPr lang="en-GB" sz="2400" dirty="0"/>
          </a:p>
        </p:txBody>
      </p:sp>
      <p:sp>
        <p:nvSpPr>
          <p:cNvPr id="4" name="TextBox 3"/>
          <p:cNvSpPr txBox="1"/>
          <p:nvPr/>
        </p:nvSpPr>
        <p:spPr>
          <a:xfrm>
            <a:off x="467544" y="4077072"/>
            <a:ext cx="8208912" cy="1631216"/>
          </a:xfrm>
          <a:prstGeom prst="rect">
            <a:avLst/>
          </a:prstGeom>
          <a:noFill/>
        </p:spPr>
        <p:txBody>
          <a:bodyPr wrap="square" rtlCol="0">
            <a:spAutoFit/>
          </a:bodyPr>
          <a:lstStyle/>
          <a:p>
            <a:r>
              <a:rPr lang="en-GB" sz="2000" dirty="0" smtClean="0"/>
              <a:t>Evaluate the usefulness of Source A as evidence the treatment of slaves on the Middle Passage. (5) </a:t>
            </a:r>
          </a:p>
          <a:p>
            <a:endParaRPr lang="en-GB" sz="2000" i="1" dirty="0"/>
          </a:p>
          <a:p>
            <a:r>
              <a:rPr lang="en-GB" sz="2000" i="1" dirty="0" smtClean="0"/>
              <a:t>You may want to comment on who wrote it, when they wrote it, why they wrote it, what they say or what has been missed out. </a:t>
            </a:r>
            <a:endParaRPr lang="en-GB" sz="2000" i="1" dirty="0"/>
          </a:p>
        </p:txBody>
      </p:sp>
      <p:cxnSp>
        <p:nvCxnSpPr>
          <p:cNvPr id="5" name="Straight Arrow Connector 4"/>
          <p:cNvCxnSpPr/>
          <p:nvPr/>
        </p:nvCxnSpPr>
        <p:spPr>
          <a:xfrm rot="10800000">
            <a:off x="4139952" y="836712"/>
            <a:ext cx="864096" cy="4336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76056" y="836712"/>
            <a:ext cx="4067944" cy="646331"/>
          </a:xfrm>
          <a:prstGeom prst="rect">
            <a:avLst/>
          </a:prstGeom>
          <a:noFill/>
        </p:spPr>
        <p:txBody>
          <a:bodyPr wrap="square" rtlCol="0">
            <a:spAutoFit/>
          </a:bodyPr>
          <a:lstStyle/>
          <a:p>
            <a:r>
              <a:rPr lang="en-GB" i="1" dirty="0" smtClean="0">
                <a:solidFill>
                  <a:srgbClr val="FF0000"/>
                </a:solidFill>
              </a:rPr>
              <a:t>Info on WHO produced the source and WHEN it was produced</a:t>
            </a:r>
            <a:endParaRPr lang="en-GB"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p:spPr>
        <p:txBody>
          <a:bodyPr>
            <a:noAutofit/>
          </a:bodyPr>
          <a:lstStyle/>
          <a:p>
            <a:pPr algn="l"/>
            <a:r>
              <a:rPr lang="en-GB" sz="2400" dirty="0" smtClean="0"/>
              <a:t>Source A is from the captain of a slave ship in 1706.</a:t>
            </a:r>
            <a:endParaRPr lang="en-GB" sz="2400" dirty="0"/>
          </a:p>
        </p:txBody>
      </p:sp>
      <p:sp>
        <p:nvSpPr>
          <p:cNvPr id="3" name="Content Placeholder 2"/>
          <p:cNvSpPr>
            <a:spLocks noGrp="1"/>
          </p:cNvSpPr>
          <p:nvPr>
            <p:ph idx="1"/>
          </p:nvPr>
        </p:nvSpPr>
        <p:spPr>
          <a:xfrm>
            <a:off x="457200" y="1600201"/>
            <a:ext cx="8229600" cy="2116832"/>
          </a:xfrm>
          <a:ln w="25400">
            <a:solidFill>
              <a:schemeClr val="tx1"/>
            </a:solidFill>
          </a:ln>
        </p:spPr>
        <p:txBody>
          <a:bodyPr>
            <a:normAutofit/>
          </a:bodyPr>
          <a:lstStyle/>
          <a:p>
            <a:pPr lvl="0">
              <a:buNone/>
            </a:pPr>
            <a:r>
              <a:rPr lang="en-GB" sz="2400" dirty="0" smtClean="0"/>
              <a:t>We must keep the slaves in shackles so they cannot escape and overpower us. They would kill us if they were able to escape. We keep them below deck and here they lay in human waste and vomit. The smell is indescribable. Twice a day they are fed a meal of horse beans or rice.</a:t>
            </a:r>
          </a:p>
          <a:p>
            <a:pPr>
              <a:buNone/>
            </a:pPr>
            <a:endParaRPr lang="en-GB" sz="2400" dirty="0"/>
          </a:p>
        </p:txBody>
      </p:sp>
      <p:sp>
        <p:nvSpPr>
          <p:cNvPr id="4" name="TextBox 3"/>
          <p:cNvSpPr txBox="1"/>
          <p:nvPr/>
        </p:nvSpPr>
        <p:spPr>
          <a:xfrm>
            <a:off x="467544" y="4077072"/>
            <a:ext cx="8208912" cy="1631216"/>
          </a:xfrm>
          <a:prstGeom prst="rect">
            <a:avLst/>
          </a:prstGeom>
          <a:noFill/>
        </p:spPr>
        <p:txBody>
          <a:bodyPr wrap="square" rtlCol="0">
            <a:spAutoFit/>
          </a:bodyPr>
          <a:lstStyle/>
          <a:p>
            <a:r>
              <a:rPr lang="en-GB" sz="2000" dirty="0" smtClean="0"/>
              <a:t>Evaluate the usefulness of Source A as evidence the treatment of slaves on the Middle Passage. (5) </a:t>
            </a:r>
          </a:p>
          <a:p>
            <a:endParaRPr lang="en-GB" sz="2000" i="1" dirty="0"/>
          </a:p>
          <a:p>
            <a:r>
              <a:rPr lang="en-GB" sz="2000" i="1" dirty="0" smtClean="0"/>
              <a:t>You may want to comment on who wrote it, when they wrote it, why they wrote it, what they say or what has been missed out. </a:t>
            </a:r>
            <a:endParaRPr lang="en-GB" sz="2000" i="1" dirty="0"/>
          </a:p>
        </p:txBody>
      </p:sp>
      <p:cxnSp>
        <p:nvCxnSpPr>
          <p:cNvPr id="5" name="Straight Arrow Connector 4"/>
          <p:cNvCxnSpPr/>
          <p:nvPr/>
        </p:nvCxnSpPr>
        <p:spPr>
          <a:xfrm rot="10800000">
            <a:off x="4139952" y="836712"/>
            <a:ext cx="864096" cy="4336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76056" y="836712"/>
            <a:ext cx="4067944" cy="646331"/>
          </a:xfrm>
          <a:prstGeom prst="rect">
            <a:avLst/>
          </a:prstGeom>
          <a:noFill/>
        </p:spPr>
        <p:txBody>
          <a:bodyPr wrap="square" rtlCol="0">
            <a:spAutoFit/>
          </a:bodyPr>
          <a:lstStyle/>
          <a:p>
            <a:r>
              <a:rPr lang="en-GB" i="1" dirty="0" smtClean="0">
                <a:solidFill>
                  <a:srgbClr val="FF0000"/>
                </a:solidFill>
              </a:rPr>
              <a:t>Info on WHO produced the source and WHEN it was produced</a:t>
            </a:r>
            <a:endParaRPr lang="en-GB" i="1" dirty="0">
              <a:solidFill>
                <a:srgbClr val="FF0000"/>
              </a:solidFill>
            </a:endParaRPr>
          </a:p>
        </p:txBody>
      </p:sp>
      <p:cxnSp>
        <p:nvCxnSpPr>
          <p:cNvPr id="7" name="Straight Arrow Connector 6"/>
          <p:cNvCxnSpPr/>
          <p:nvPr/>
        </p:nvCxnSpPr>
        <p:spPr>
          <a:xfrm rot="16200000" flipV="1">
            <a:off x="5184068" y="3825044"/>
            <a:ext cx="2664296" cy="18722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020272" y="6165304"/>
            <a:ext cx="1368152" cy="369332"/>
          </a:xfrm>
          <a:prstGeom prst="rect">
            <a:avLst/>
          </a:prstGeom>
          <a:noFill/>
        </p:spPr>
        <p:txBody>
          <a:bodyPr wrap="square" rtlCol="0">
            <a:spAutoFit/>
          </a:bodyPr>
          <a:lstStyle/>
          <a:p>
            <a:r>
              <a:rPr lang="en-GB" i="1" dirty="0" smtClean="0">
                <a:solidFill>
                  <a:srgbClr val="FF0000"/>
                </a:solidFill>
              </a:rPr>
              <a:t>Source</a:t>
            </a:r>
            <a:endParaRPr lang="en-GB" i="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answer</a:t>
            </a:r>
            <a:endParaRPr lang="en-GB" dirty="0"/>
          </a:p>
        </p:txBody>
      </p:sp>
      <p:sp>
        <p:nvSpPr>
          <p:cNvPr id="3" name="Content Placeholder 2"/>
          <p:cNvSpPr>
            <a:spLocks noGrp="1"/>
          </p:cNvSpPr>
          <p:nvPr>
            <p:ph idx="1"/>
          </p:nvPr>
        </p:nvSpPr>
        <p:spPr/>
        <p:txBody>
          <a:bodyPr/>
          <a:lstStyle/>
          <a:p>
            <a:r>
              <a:rPr lang="en-GB" dirty="0" smtClean="0"/>
              <a:t>This question requires you to EVALUATE how useful the source is as evidence of </a:t>
            </a:r>
            <a:r>
              <a:rPr lang="en-GB" dirty="0" smtClean="0"/>
              <a:t>the treatment of slaves on the middle passage. </a:t>
            </a:r>
            <a:r>
              <a:rPr lang="en-GB" dirty="0" smtClean="0"/>
              <a:t>Here is a step by step guide of how to do this…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Write an overall judgement/statement saying how useful the source is.</a:t>
            </a:r>
          </a:p>
          <a:p>
            <a:endParaRPr lang="en-GB" dirty="0"/>
          </a:p>
          <a:p>
            <a:r>
              <a:rPr lang="en-GB" dirty="0" err="1" smtClean="0"/>
              <a:t>Eg</a:t>
            </a:r>
            <a:r>
              <a:rPr lang="en-GB" dirty="0" smtClean="0"/>
              <a:t> ‘Source A is </a:t>
            </a:r>
            <a:r>
              <a:rPr lang="en-GB" b="1" dirty="0" smtClean="0"/>
              <a:t>partially useful </a:t>
            </a:r>
            <a:r>
              <a:rPr lang="en-GB" dirty="0" smtClean="0"/>
              <a:t>as </a:t>
            </a:r>
            <a:r>
              <a:rPr lang="en-GB" dirty="0" smtClean="0">
                <a:solidFill>
                  <a:srgbClr val="FF0000"/>
                </a:solidFill>
              </a:rPr>
              <a:t>evidence of the treatment of slaves on the Middle Passage</a:t>
            </a:r>
            <a:r>
              <a:rPr lang="en-GB" dirty="0" smtClean="0"/>
              <a:t>’</a:t>
            </a:r>
          </a:p>
          <a:p>
            <a:endParaRPr lang="en-GB" dirty="0"/>
          </a:p>
          <a:p>
            <a:r>
              <a:rPr lang="en-GB" dirty="0" smtClean="0"/>
              <a:t>Notice how the wording of the question has been used here and that the EVALUATION of how useful the source is has been clearly written (partially useful)</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You now must explain to the reader WHY the source is </a:t>
            </a:r>
            <a:r>
              <a:rPr lang="en-GB" i="1" dirty="0" smtClean="0"/>
              <a:t>partially useful.</a:t>
            </a:r>
          </a:p>
          <a:p>
            <a:endParaRPr lang="en-GB" dirty="0"/>
          </a:p>
          <a:p>
            <a:r>
              <a:rPr lang="en-GB" dirty="0" smtClean="0"/>
              <a:t>This means you must explain what makes the source useful and what makes the source less useful.</a:t>
            </a:r>
          </a:p>
          <a:p>
            <a:endParaRPr lang="en-GB" i="1" dirty="0"/>
          </a:p>
          <a:p>
            <a:r>
              <a:rPr lang="en-GB" dirty="0" smtClean="0"/>
              <a:t>You need to comment on – </a:t>
            </a:r>
            <a:r>
              <a:rPr lang="en-GB" b="1" dirty="0" smtClean="0"/>
              <a:t>WHO</a:t>
            </a:r>
            <a:r>
              <a:rPr lang="en-GB" dirty="0" smtClean="0"/>
              <a:t> produced the source, </a:t>
            </a:r>
            <a:r>
              <a:rPr lang="en-GB" b="1" dirty="0" smtClean="0"/>
              <a:t>WHEN</a:t>
            </a:r>
            <a:r>
              <a:rPr lang="en-GB" dirty="0" smtClean="0"/>
              <a:t> the source was produced, the </a:t>
            </a:r>
            <a:r>
              <a:rPr lang="en-GB" b="1" dirty="0" smtClean="0"/>
              <a:t>CONTENT</a:t>
            </a:r>
            <a:r>
              <a:rPr lang="en-GB" dirty="0" smtClean="0"/>
              <a:t> of the source (what it tells us) and what is </a:t>
            </a:r>
            <a:r>
              <a:rPr lang="en-GB" b="1" dirty="0" smtClean="0"/>
              <a:t>MISSED OUT</a:t>
            </a:r>
            <a:r>
              <a:rPr lang="en-GB" dirty="0" smtClean="0"/>
              <a: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1493</Words>
  <Application>Microsoft Office PowerPoint</Application>
  <PresentationFormat>On-screen Show (4:3)</PresentationFormat>
  <Paragraphs>102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‘Evaluate the Usefulness’ Guide</vt:lpstr>
      <vt:lpstr>Learning intention</vt:lpstr>
      <vt:lpstr>Evaluate the Usefulness</vt:lpstr>
      <vt:lpstr>Source A is from the captain of a slave ship in 1706.</vt:lpstr>
      <vt:lpstr>Source A is from the captain of a slave ship in 1706.</vt:lpstr>
      <vt:lpstr>Source A is from the captain of a slave ship in 1706.</vt:lpstr>
      <vt:lpstr>How to answer</vt:lpstr>
      <vt:lpstr>Step 1</vt:lpstr>
      <vt:lpstr>Step 2</vt:lpstr>
      <vt:lpstr>Who produced this source?</vt:lpstr>
      <vt:lpstr>Who produced this source?</vt:lpstr>
      <vt:lpstr>Who produced this source?</vt:lpstr>
      <vt:lpstr>When was this source produced?</vt:lpstr>
      <vt:lpstr>When was this source produced?</vt:lpstr>
      <vt:lpstr>When was this source produced?</vt:lpstr>
      <vt:lpstr>What does the source tell us?</vt:lpstr>
      <vt:lpstr>What does the source tell us?</vt:lpstr>
      <vt:lpstr>What does the source tell us?</vt:lpstr>
      <vt:lpstr>What does the source tell us?</vt:lpstr>
      <vt:lpstr>What does the source not tell us?</vt:lpstr>
      <vt:lpstr>What does the source not tell us?</vt:lpstr>
      <vt:lpstr>What does the source not tell us?</vt:lpstr>
      <vt:lpstr>What does the source not tell us?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‘Evaluate the Usefulness’ Guide</dc:title>
  <dc:creator>sdickie</dc:creator>
  <cp:lastModifiedBy>sdickie</cp:lastModifiedBy>
  <cp:revision>6</cp:revision>
  <dcterms:created xsi:type="dcterms:W3CDTF">2015-08-19T11:18:35Z</dcterms:created>
  <dcterms:modified xsi:type="dcterms:W3CDTF">2015-08-24T08:46:40Z</dcterms:modified>
</cp:coreProperties>
</file>