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57" r:id="rId3"/>
    <p:sldId id="272" r:id="rId4"/>
    <p:sldId id="259" r:id="rId5"/>
    <p:sldId id="258" r:id="rId6"/>
    <p:sldId id="265" r:id="rId7"/>
    <p:sldId id="260" r:id="rId8"/>
    <p:sldId id="261" r:id="rId9"/>
    <p:sldId id="262" r:id="rId10"/>
    <p:sldId id="266" r:id="rId11"/>
    <p:sldId id="267" r:id="rId12"/>
    <p:sldId id="268" r:id="rId13"/>
    <p:sldId id="269" r:id="rId14"/>
    <p:sldId id="270" r:id="rId15"/>
    <p:sldId id="271" r:id="rId16"/>
    <p:sldId id="264" r:id="rId17"/>
    <p:sldId id="263" r:id="rId18"/>
    <p:sldId id="273" r:id="rId19"/>
    <p:sldId id="274" r:id="rId20"/>
    <p:sldId id="275" r:id="rId21"/>
    <p:sldId id="278" r:id="rId22"/>
    <p:sldId id="281" r:id="rId23"/>
    <p:sldId id="282" r:id="rId24"/>
    <p:sldId id="283" r:id="rId25"/>
    <p:sldId id="284" r:id="rId26"/>
    <p:sldId id="285" r:id="rId27"/>
    <p:sldId id="276" r:id="rId28"/>
    <p:sldId id="277" r:id="rId29"/>
    <p:sldId id="279" r:id="rId30"/>
    <p:sldId id="286" r:id="rId31"/>
    <p:sldId id="294" r:id="rId32"/>
    <p:sldId id="287" r:id="rId33"/>
    <p:sldId id="288" r:id="rId34"/>
    <p:sldId id="289" r:id="rId35"/>
    <p:sldId id="290" r:id="rId36"/>
    <p:sldId id="291" r:id="rId37"/>
    <p:sldId id="295" r:id="rId38"/>
    <p:sldId id="296" r:id="rId39"/>
    <p:sldId id="292" r:id="rId40"/>
    <p:sldId id="297" r:id="rId41"/>
    <p:sldId id="298" r:id="rId42"/>
    <p:sldId id="299" r:id="rId43"/>
    <p:sldId id="300" r:id="rId44"/>
    <p:sldId id="301" r:id="rId45"/>
    <p:sldId id="305" r:id="rId46"/>
    <p:sldId id="302" r:id="rId47"/>
    <p:sldId id="303"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59" autoAdjust="0"/>
    <p:restoredTop sz="77558" autoAdjust="0"/>
  </p:normalViewPr>
  <p:slideViewPr>
    <p:cSldViewPr snapToGrid="0">
      <p:cViewPr varScale="1">
        <p:scale>
          <a:sx n="70" d="100"/>
          <a:sy n="70" d="100"/>
        </p:scale>
        <p:origin x="-762"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85E1A3-FA65-4DA4-8E2E-60F3E8E3B36E}" type="datetimeFigureOut">
              <a:rPr lang="en-GB" smtClean="0"/>
              <a:pPr/>
              <a:t>20/10/2015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EB66C3-5643-45A2-AC25-B60BDDB4335D}" type="slidenum">
              <a:rPr lang="en-GB" smtClean="0"/>
              <a:pPr/>
              <a:t>‹#›</a:t>
            </a:fld>
            <a:endParaRPr lang="en-GB"/>
          </a:p>
        </p:txBody>
      </p:sp>
    </p:spTree>
    <p:extLst>
      <p:ext uri="{BB962C8B-B14F-4D97-AF65-F5344CB8AC3E}">
        <p14:creationId xmlns="" xmlns:p14="http://schemas.microsoft.com/office/powerpoint/2010/main" val="3733959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EB66C3-5643-45A2-AC25-B60BDDB4335D}" type="slidenum">
              <a:rPr lang="en-GB" smtClean="0"/>
              <a:pPr/>
              <a:t>3</a:t>
            </a:fld>
            <a:endParaRPr lang="en-GB"/>
          </a:p>
        </p:txBody>
      </p:sp>
    </p:spTree>
    <p:extLst>
      <p:ext uri="{BB962C8B-B14F-4D97-AF65-F5344CB8AC3E}">
        <p14:creationId xmlns="" xmlns:p14="http://schemas.microsoft.com/office/powerpoint/2010/main" val="1159068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EB66C3-5643-45A2-AC25-B60BDDB4335D}" type="slidenum">
              <a:rPr lang="en-GB" smtClean="0"/>
              <a:pPr/>
              <a:t>36</a:t>
            </a:fld>
            <a:endParaRPr lang="en-GB"/>
          </a:p>
        </p:txBody>
      </p:sp>
    </p:spTree>
    <p:extLst>
      <p:ext uri="{BB962C8B-B14F-4D97-AF65-F5344CB8AC3E}">
        <p14:creationId xmlns="" xmlns:p14="http://schemas.microsoft.com/office/powerpoint/2010/main" val="3309891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EB66C3-5643-45A2-AC25-B60BDDB4335D}" type="slidenum">
              <a:rPr lang="en-GB" smtClean="0"/>
              <a:pPr/>
              <a:t>42</a:t>
            </a:fld>
            <a:endParaRPr lang="en-GB"/>
          </a:p>
        </p:txBody>
      </p:sp>
    </p:spTree>
    <p:extLst>
      <p:ext uri="{BB962C8B-B14F-4D97-AF65-F5344CB8AC3E}">
        <p14:creationId xmlns="" xmlns:p14="http://schemas.microsoft.com/office/powerpoint/2010/main" val="1966734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EB66C3-5643-45A2-AC25-B60BDDB4335D}" type="slidenum">
              <a:rPr lang="en-GB" smtClean="0"/>
              <a:pPr/>
              <a:t>46</a:t>
            </a:fld>
            <a:endParaRPr lang="en-GB"/>
          </a:p>
        </p:txBody>
      </p:sp>
    </p:spTree>
    <p:extLst>
      <p:ext uri="{BB962C8B-B14F-4D97-AF65-F5344CB8AC3E}">
        <p14:creationId xmlns="" xmlns:p14="http://schemas.microsoft.com/office/powerpoint/2010/main" val="844494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txBox="1">
            <a:spLocks noGrp="1" noChangeArrowheads="1"/>
          </p:cNvSpPr>
          <p:nvPr/>
        </p:nvSpPr>
        <p:spPr bwMode="auto">
          <a:xfrm>
            <a:off x="3851275" y="9380538"/>
            <a:ext cx="2946400" cy="493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DAEDA7DA-5150-4C5B-B660-A54CC2CF2FB2}" type="slidenum">
              <a:rPr lang="en-GB" altLang="en-US"/>
              <a:pPr algn="r" eaLnBrk="1" hangingPunct="1">
                <a:spcBef>
                  <a:spcPct val="0"/>
                </a:spcBef>
              </a:pPr>
              <a:t>4</a:t>
            </a:fld>
            <a:endParaRPr lang="en-GB" altLang="en-US"/>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 xmlns:p14="http://schemas.microsoft.com/office/powerpoint/2010/main" val="2318020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EB66C3-5643-45A2-AC25-B60BDDB4335D}" type="slidenum">
              <a:rPr lang="en-GB" smtClean="0"/>
              <a:pPr/>
              <a:t>5</a:t>
            </a:fld>
            <a:endParaRPr lang="en-GB"/>
          </a:p>
        </p:txBody>
      </p:sp>
    </p:spTree>
    <p:extLst>
      <p:ext uri="{BB962C8B-B14F-4D97-AF65-F5344CB8AC3E}">
        <p14:creationId xmlns="" xmlns:p14="http://schemas.microsoft.com/office/powerpoint/2010/main" val="827123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EB66C3-5643-45A2-AC25-B60BDDB4335D}" type="slidenum">
              <a:rPr lang="en-GB" smtClean="0"/>
              <a:pPr/>
              <a:t>13</a:t>
            </a:fld>
            <a:endParaRPr lang="en-GB"/>
          </a:p>
        </p:txBody>
      </p:sp>
    </p:spTree>
    <p:extLst>
      <p:ext uri="{BB962C8B-B14F-4D97-AF65-F5344CB8AC3E}">
        <p14:creationId xmlns="" xmlns:p14="http://schemas.microsoft.com/office/powerpoint/2010/main" val="1984859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txBox="1">
            <a:spLocks noGrp="1" noChangeArrowheads="1"/>
          </p:cNvSpPr>
          <p:nvPr/>
        </p:nvSpPr>
        <p:spPr bwMode="auto">
          <a:xfrm>
            <a:off x="3851275" y="9380538"/>
            <a:ext cx="2946400" cy="493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8077AAF5-CF9F-413A-9348-5896B9FA1D67}" type="slidenum">
              <a:rPr lang="en-GB" altLang="en-US"/>
              <a:pPr algn="r" eaLnBrk="1" hangingPunct="1">
                <a:spcBef>
                  <a:spcPct val="0"/>
                </a:spcBef>
              </a:pPr>
              <a:t>16</a:t>
            </a:fld>
            <a:endParaRPr lang="en-GB" altLang="en-US"/>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 xmlns:p14="http://schemas.microsoft.com/office/powerpoint/2010/main" val="1850314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txBox="1">
            <a:spLocks noGrp="1" noChangeArrowheads="1"/>
          </p:cNvSpPr>
          <p:nvPr/>
        </p:nvSpPr>
        <p:spPr bwMode="auto">
          <a:xfrm>
            <a:off x="3851275" y="9380538"/>
            <a:ext cx="2946400" cy="493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A178039C-4015-47FD-8D51-B3A7CCC0D690}" type="slidenum">
              <a:rPr lang="en-GB" altLang="en-US"/>
              <a:pPr algn="r" eaLnBrk="1" hangingPunct="1">
                <a:spcBef>
                  <a:spcPct val="0"/>
                </a:spcBef>
              </a:pPr>
              <a:t>21</a:t>
            </a:fld>
            <a:endParaRPr lang="en-GB" altLang="en-US"/>
          </a:p>
        </p:txBody>
      </p:sp>
      <p:sp>
        <p:nvSpPr>
          <p:cNvPr id="211971" name="Rectangle 2"/>
          <p:cNvSpPr>
            <a:spLocks noGrp="1" noRot="1" noChangeAspect="1" noChangeArrowheads="1" noTextEdit="1"/>
          </p:cNvSpPr>
          <p:nvPr>
            <p:ph type="sldImg"/>
          </p:nvPr>
        </p:nvSpPr>
        <p:spPr>
          <a:ln/>
        </p:spPr>
      </p:sp>
      <p:sp>
        <p:nvSpPr>
          <p:cNvPr id="2119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 xmlns:p14="http://schemas.microsoft.com/office/powerpoint/2010/main" val="1969102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txBox="1">
            <a:spLocks noGrp="1" noChangeArrowheads="1"/>
          </p:cNvSpPr>
          <p:nvPr/>
        </p:nvSpPr>
        <p:spPr bwMode="auto">
          <a:xfrm>
            <a:off x="3851275" y="9380538"/>
            <a:ext cx="2946400" cy="493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3E22400E-E607-4D2D-AF78-3386932AFD37}" type="slidenum">
              <a:rPr lang="en-GB" altLang="en-US"/>
              <a:pPr algn="r" eaLnBrk="1" hangingPunct="1">
                <a:spcBef>
                  <a:spcPct val="0"/>
                </a:spcBef>
              </a:pPr>
              <a:t>27</a:t>
            </a:fld>
            <a:endParaRPr lang="en-GB" altLang="en-US"/>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 xmlns:p14="http://schemas.microsoft.com/office/powerpoint/2010/main" val="2253349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txBox="1">
            <a:spLocks noGrp="1" noChangeArrowheads="1"/>
          </p:cNvSpPr>
          <p:nvPr/>
        </p:nvSpPr>
        <p:spPr bwMode="auto">
          <a:xfrm>
            <a:off x="3851275" y="9380538"/>
            <a:ext cx="2946400" cy="493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1596597A-D453-4B01-AB00-CB6ECB01699A}" type="slidenum">
              <a:rPr lang="en-GB" altLang="en-US"/>
              <a:pPr algn="r" eaLnBrk="1" hangingPunct="1">
                <a:spcBef>
                  <a:spcPct val="0"/>
                </a:spcBef>
              </a:pPr>
              <a:t>29</a:t>
            </a:fld>
            <a:endParaRPr lang="en-GB" altLang="en-US"/>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 xmlns:p14="http://schemas.microsoft.com/office/powerpoint/2010/main" val="522326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EB66C3-5643-45A2-AC25-B60BDDB4335D}" type="slidenum">
              <a:rPr lang="en-GB" smtClean="0"/>
              <a:pPr/>
              <a:t>35</a:t>
            </a:fld>
            <a:endParaRPr lang="en-GB"/>
          </a:p>
        </p:txBody>
      </p:sp>
    </p:spTree>
    <p:extLst>
      <p:ext uri="{BB962C8B-B14F-4D97-AF65-F5344CB8AC3E}">
        <p14:creationId xmlns="" xmlns:p14="http://schemas.microsoft.com/office/powerpoint/2010/main" val="3990128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08211C7-CD56-457D-A48E-E53495105130}" type="datetimeFigureOut">
              <a:rPr lang="en-GB" smtClean="0"/>
              <a:pPr/>
              <a:t>20/10/2015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C55CD8-B745-4C2B-9A72-96A3CA31E714}" type="slidenum">
              <a:rPr lang="en-GB" smtClean="0"/>
              <a:pPr/>
              <a:t>‹#›</a:t>
            </a:fld>
            <a:endParaRPr lang="en-GB"/>
          </a:p>
        </p:txBody>
      </p:sp>
    </p:spTree>
    <p:extLst>
      <p:ext uri="{BB962C8B-B14F-4D97-AF65-F5344CB8AC3E}">
        <p14:creationId xmlns="" xmlns:p14="http://schemas.microsoft.com/office/powerpoint/2010/main" val="3650427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08211C7-CD56-457D-A48E-E53495105130}" type="datetimeFigureOut">
              <a:rPr lang="en-GB" smtClean="0"/>
              <a:pPr/>
              <a:t>20/10/2015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C55CD8-B745-4C2B-9A72-96A3CA31E714}" type="slidenum">
              <a:rPr lang="en-GB" smtClean="0"/>
              <a:pPr/>
              <a:t>‹#›</a:t>
            </a:fld>
            <a:endParaRPr lang="en-GB"/>
          </a:p>
        </p:txBody>
      </p:sp>
    </p:spTree>
    <p:extLst>
      <p:ext uri="{BB962C8B-B14F-4D97-AF65-F5344CB8AC3E}">
        <p14:creationId xmlns="" xmlns:p14="http://schemas.microsoft.com/office/powerpoint/2010/main" val="718105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08211C7-CD56-457D-A48E-E53495105130}" type="datetimeFigureOut">
              <a:rPr lang="en-GB" smtClean="0"/>
              <a:pPr/>
              <a:t>20/10/2015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C55CD8-B745-4C2B-9A72-96A3CA31E714}" type="slidenum">
              <a:rPr lang="en-GB" smtClean="0"/>
              <a:pPr/>
              <a:t>‹#›</a:t>
            </a:fld>
            <a:endParaRPr lang="en-GB"/>
          </a:p>
        </p:txBody>
      </p:sp>
    </p:spTree>
    <p:extLst>
      <p:ext uri="{BB962C8B-B14F-4D97-AF65-F5344CB8AC3E}">
        <p14:creationId xmlns="" xmlns:p14="http://schemas.microsoft.com/office/powerpoint/2010/main" val="1167160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13B7DC6-5596-4283-86B5-86C0347A340B}" type="slidenum">
              <a:rPr lang="en-GB"/>
              <a:pPr>
                <a:defRPr/>
              </a:pPr>
              <a:t>‹#›</a:t>
            </a:fld>
            <a:endParaRPr lang="en-GB"/>
          </a:p>
        </p:txBody>
      </p:sp>
    </p:spTree>
    <p:extLst>
      <p:ext uri="{BB962C8B-B14F-4D97-AF65-F5344CB8AC3E}">
        <p14:creationId xmlns="" xmlns:p14="http://schemas.microsoft.com/office/powerpoint/2010/main" val="2358323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08211C7-CD56-457D-A48E-E53495105130}" type="datetimeFigureOut">
              <a:rPr lang="en-GB" smtClean="0"/>
              <a:pPr/>
              <a:t>20/10/2015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C55CD8-B745-4C2B-9A72-96A3CA31E714}" type="slidenum">
              <a:rPr lang="en-GB" smtClean="0"/>
              <a:pPr/>
              <a:t>‹#›</a:t>
            </a:fld>
            <a:endParaRPr lang="en-GB"/>
          </a:p>
        </p:txBody>
      </p:sp>
    </p:spTree>
    <p:extLst>
      <p:ext uri="{BB962C8B-B14F-4D97-AF65-F5344CB8AC3E}">
        <p14:creationId xmlns="" xmlns:p14="http://schemas.microsoft.com/office/powerpoint/2010/main" val="28198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8211C7-CD56-457D-A48E-E53495105130}" type="datetimeFigureOut">
              <a:rPr lang="en-GB" smtClean="0"/>
              <a:pPr/>
              <a:t>20/10/2015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C55CD8-B745-4C2B-9A72-96A3CA31E714}" type="slidenum">
              <a:rPr lang="en-GB" smtClean="0"/>
              <a:pPr/>
              <a:t>‹#›</a:t>
            </a:fld>
            <a:endParaRPr lang="en-GB"/>
          </a:p>
        </p:txBody>
      </p:sp>
    </p:spTree>
    <p:extLst>
      <p:ext uri="{BB962C8B-B14F-4D97-AF65-F5344CB8AC3E}">
        <p14:creationId xmlns="" xmlns:p14="http://schemas.microsoft.com/office/powerpoint/2010/main" val="841574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08211C7-CD56-457D-A48E-E53495105130}" type="datetimeFigureOut">
              <a:rPr lang="en-GB" smtClean="0"/>
              <a:pPr/>
              <a:t>20/10/2015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3C55CD8-B745-4C2B-9A72-96A3CA31E714}" type="slidenum">
              <a:rPr lang="en-GB" smtClean="0"/>
              <a:pPr/>
              <a:t>‹#›</a:t>
            </a:fld>
            <a:endParaRPr lang="en-GB"/>
          </a:p>
        </p:txBody>
      </p:sp>
    </p:spTree>
    <p:extLst>
      <p:ext uri="{BB962C8B-B14F-4D97-AF65-F5344CB8AC3E}">
        <p14:creationId xmlns="" xmlns:p14="http://schemas.microsoft.com/office/powerpoint/2010/main" val="3365024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08211C7-CD56-457D-A48E-E53495105130}" type="datetimeFigureOut">
              <a:rPr lang="en-GB" smtClean="0"/>
              <a:pPr/>
              <a:t>20/10/2015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3C55CD8-B745-4C2B-9A72-96A3CA31E714}" type="slidenum">
              <a:rPr lang="en-GB" smtClean="0"/>
              <a:pPr/>
              <a:t>‹#›</a:t>
            </a:fld>
            <a:endParaRPr lang="en-GB"/>
          </a:p>
        </p:txBody>
      </p:sp>
    </p:spTree>
    <p:extLst>
      <p:ext uri="{BB962C8B-B14F-4D97-AF65-F5344CB8AC3E}">
        <p14:creationId xmlns="" xmlns:p14="http://schemas.microsoft.com/office/powerpoint/2010/main" val="404711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08211C7-CD56-457D-A48E-E53495105130}" type="datetimeFigureOut">
              <a:rPr lang="en-GB" smtClean="0"/>
              <a:pPr/>
              <a:t>20/10/2015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3C55CD8-B745-4C2B-9A72-96A3CA31E714}" type="slidenum">
              <a:rPr lang="en-GB" smtClean="0"/>
              <a:pPr/>
              <a:t>‹#›</a:t>
            </a:fld>
            <a:endParaRPr lang="en-GB"/>
          </a:p>
        </p:txBody>
      </p:sp>
    </p:spTree>
    <p:extLst>
      <p:ext uri="{BB962C8B-B14F-4D97-AF65-F5344CB8AC3E}">
        <p14:creationId xmlns="" xmlns:p14="http://schemas.microsoft.com/office/powerpoint/2010/main" val="2316340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8211C7-CD56-457D-A48E-E53495105130}" type="datetimeFigureOut">
              <a:rPr lang="en-GB" smtClean="0"/>
              <a:pPr/>
              <a:t>20/10/2015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3C55CD8-B745-4C2B-9A72-96A3CA31E714}" type="slidenum">
              <a:rPr lang="en-GB" smtClean="0"/>
              <a:pPr/>
              <a:t>‹#›</a:t>
            </a:fld>
            <a:endParaRPr lang="en-GB"/>
          </a:p>
        </p:txBody>
      </p:sp>
    </p:spTree>
    <p:extLst>
      <p:ext uri="{BB962C8B-B14F-4D97-AF65-F5344CB8AC3E}">
        <p14:creationId xmlns="" xmlns:p14="http://schemas.microsoft.com/office/powerpoint/2010/main" val="3696209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8211C7-CD56-457D-A48E-E53495105130}" type="datetimeFigureOut">
              <a:rPr lang="en-GB" smtClean="0"/>
              <a:pPr/>
              <a:t>20/10/2015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3C55CD8-B745-4C2B-9A72-96A3CA31E714}" type="slidenum">
              <a:rPr lang="en-GB" smtClean="0"/>
              <a:pPr/>
              <a:t>‹#›</a:t>
            </a:fld>
            <a:endParaRPr lang="en-GB"/>
          </a:p>
        </p:txBody>
      </p:sp>
    </p:spTree>
    <p:extLst>
      <p:ext uri="{BB962C8B-B14F-4D97-AF65-F5344CB8AC3E}">
        <p14:creationId xmlns="" xmlns:p14="http://schemas.microsoft.com/office/powerpoint/2010/main" val="3075318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8211C7-CD56-457D-A48E-E53495105130}" type="datetimeFigureOut">
              <a:rPr lang="en-GB" smtClean="0"/>
              <a:pPr/>
              <a:t>20/10/2015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3C55CD8-B745-4C2B-9A72-96A3CA31E714}" type="slidenum">
              <a:rPr lang="en-GB" smtClean="0"/>
              <a:pPr/>
              <a:t>‹#›</a:t>
            </a:fld>
            <a:endParaRPr lang="en-GB"/>
          </a:p>
        </p:txBody>
      </p:sp>
    </p:spTree>
    <p:extLst>
      <p:ext uri="{BB962C8B-B14F-4D97-AF65-F5344CB8AC3E}">
        <p14:creationId xmlns="" xmlns:p14="http://schemas.microsoft.com/office/powerpoint/2010/main" val="543733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8211C7-CD56-457D-A48E-E53495105130}" type="datetimeFigureOut">
              <a:rPr lang="en-GB" smtClean="0"/>
              <a:pPr/>
              <a:t>20/10/2015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C55CD8-B745-4C2B-9A72-96A3CA31E714}" type="slidenum">
              <a:rPr lang="en-GB" smtClean="0"/>
              <a:pPr/>
              <a:t>‹#›</a:t>
            </a:fld>
            <a:endParaRPr lang="en-GB"/>
          </a:p>
        </p:txBody>
      </p:sp>
    </p:spTree>
    <p:extLst>
      <p:ext uri="{BB962C8B-B14F-4D97-AF65-F5344CB8AC3E}">
        <p14:creationId xmlns="" xmlns:p14="http://schemas.microsoft.com/office/powerpoint/2010/main" val="21161551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www.bbc.co.uk/iplayer/episode/b06jtdg0/newsnight-19102015"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7127" y="1444307"/>
            <a:ext cx="9144000" cy="2387600"/>
          </a:xfrm>
        </p:spPr>
        <p:txBody>
          <a:bodyPr/>
          <a:lstStyle/>
          <a:p>
            <a:r>
              <a:rPr lang="en-GB" dirty="0" smtClean="0">
                <a:latin typeface="Comic Sans MS" panose="030F0702030302020204" pitchFamily="66" charset="0"/>
              </a:rPr>
              <a:t>Pressure Groups and The Media</a:t>
            </a:r>
            <a:endParaRPr lang="en-GB" dirty="0">
              <a:latin typeface="Comic Sans MS" panose="030F0702030302020204" pitchFamily="66" charset="0"/>
            </a:endParaRPr>
          </a:p>
        </p:txBody>
      </p:sp>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827117" y="3831907"/>
            <a:ext cx="4419600" cy="2486025"/>
          </a:xfrm>
          <a:prstGeom prst="rect">
            <a:avLst/>
          </a:prstGeom>
        </p:spPr>
      </p:pic>
      <p:pic>
        <p:nvPicPr>
          <p:cNvPr id="4" name="Picture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8426817" y="0"/>
            <a:ext cx="3571204" cy="2016000"/>
          </a:xfrm>
          <a:prstGeom prst="rect">
            <a:avLst/>
          </a:prstGeom>
        </p:spPr>
      </p:pic>
      <p:pic>
        <p:nvPicPr>
          <p:cNvPr id="5" name="Picture 4"/>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7569765" y="3980214"/>
            <a:ext cx="4158922" cy="2592000"/>
          </a:xfrm>
          <a:prstGeom prst="rect">
            <a:avLst/>
          </a:prstGeom>
        </p:spPr>
      </p:pic>
      <p:pic>
        <p:nvPicPr>
          <p:cNvPr id="6" name="Picture 5"/>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368877" y="6224"/>
            <a:ext cx="2617251" cy="2124000"/>
          </a:xfrm>
          <a:prstGeom prst="rect">
            <a:avLst/>
          </a:prstGeom>
        </p:spPr>
      </p:pic>
    </p:spTree>
    <p:extLst>
      <p:ext uri="{BB962C8B-B14F-4D97-AF65-F5344CB8AC3E}">
        <p14:creationId xmlns="" xmlns:p14="http://schemas.microsoft.com/office/powerpoint/2010/main" val="4033567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Save Abronhill High Campaign</a:t>
            </a:r>
            <a:endParaRPr lang="en-GB" dirty="0">
              <a:latin typeface="Comic Sans MS" panose="030F0702030302020204" pitchFamily="66" charset="0"/>
            </a:endParaRPr>
          </a:p>
        </p:txBody>
      </p:sp>
      <p:sp>
        <p:nvSpPr>
          <p:cNvPr id="3" name="Content Placeholder 2"/>
          <p:cNvSpPr>
            <a:spLocks noGrp="1"/>
          </p:cNvSpPr>
          <p:nvPr>
            <p:ph idx="1"/>
          </p:nvPr>
        </p:nvSpPr>
        <p:spPr>
          <a:xfrm>
            <a:off x="220718" y="1387366"/>
            <a:ext cx="7378262" cy="5470634"/>
          </a:xfrm>
        </p:spPr>
        <p:txBody>
          <a:bodyPr>
            <a:normAutofit fontScale="92500" lnSpcReduction="10000"/>
          </a:bodyPr>
          <a:lstStyle/>
          <a:p>
            <a:r>
              <a:rPr lang="en-GB" dirty="0" smtClean="0">
                <a:latin typeface="Comic Sans MS" panose="030F0702030302020204" pitchFamily="66" charset="0"/>
              </a:rPr>
              <a:t>Locals in Cumbernauld fought against the council decision to close Abronhill High.</a:t>
            </a:r>
          </a:p>
          <a:p>
            <a:r>
              <a:rPr lang="en-GB" dirty="0" smtClean="0">
                <a:latin typeface="Comic Sans MS" panose="030F0702030302020204" pitchFamily="66" charset="0"/>
              </a:rPr>
              <a:t>Parents and pupils held public meetings with representatives</a:t>
            </a:r>
          </a:p>
          <a:p>
            <a:r>
              <a:rPr lang="en-GB" dirty="0" smtClean="0">
                <a:latin typeface="Comic Sans MS" panose="030F0702030302020204" pitchFamily="66" charset="0"/>
              </a:rPr>
              <a:t>They organised a petition</a:t>
            </a:r>
          </a:p>
          <a:p>
            <a:r>
              <a:rPr lang="en-GB" dirty="0" smtClean="0">
                <a:latin typeface="Comic Sans MS" panose="030F0702030302020204" pitchFamily="66" charset="0"/>
              </a:rPr>
              <a:t>They set up Twitter and </a:t>
            </a:r>
            <a:r>
              <a:rPr lang="en-GB" dirty="0">
                <a:latin typeface="Comic Sans MS" panose="030F0702030302020204" pitchFamily="66" charset="0"/>
              </a:rPr>
              <a:t>F</a:t>
            </a:r>
            <a:r>
              <a:rPr lang="en-GB" dirty="0" smtClean="0">
                <a:latin typeface="Comic Sans MS" panose="030F0702030302020204" pitchFamily="66" charset="0"/>
              </a:rPr>
              <a:t>acebook accounts</a:t>
            </a:r>
          </a:p>
          <a:p>
            <a:r>
              <a:rPr lang="en-GB" dirty="0" smtClean="0">
                <a:latin typeface="Comic Sans MS" panose="030F0702030302020204" pitchFamily="66" charset="0"/>
              </a:rPr>
              <a:t>They got the stars from Gregory’s Girl to help gain them media attention (a cult film from the 80s was filmed at the school)</a:t>
            </a:r>
          </a:p>
          <a:p>
            <a:r>
              <a:rPr lang="en-GB" dirty="0" smtClean="0">
                <a:latin typeface="Comic Sans MS" panose="030F0702030302020204" pitchFamily="66" charset="0"/>
              </a:rPr>
              <a:t>They protested</a:t>
            </a:r>
          </a:p>
          <a:p>
            <a:r>
              <a:rPr lang="en-GB" dirty="0" smtClean="0">
                <a:latin typeface="Comic Sans MS" panose="030F0702030302020204" pitchFamily="66" charset="0"/>
              </a:rPr>
              <a:t>Yet the decision was too still close the school</a:t>
            </a:r>
          </a:p>
          <a:p>
            <a:r>
              <a:rPr lang="en-GB" dirty="0" smtClean="0">
                <a:latin typeface="Comic Sans MS" panose="030F0702030302020204" pitchFamily="66" charset="0"/>
              </a:rPr>
              <a:t>This may be why some groups turn to illegal methods</a:t>
            </a:r>
            <a:endParaRPr lang="en-GB" dirty="0">
              <a:latin typeface="Comic Sans MS" panose="030F0702030302020204" pitchFamily="66" charset="0"/>
            </a:endParaRPr>
          </a:p>
        </p:txBody>
      </p:sp>
      <p:pic>
        <p:nvPicPr>
          <p:cNvPr id="5" name="Picture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392000" y="1916442"/>
            <a:ext cx="4800000" cy="2700000"/>
          </a:xfrm>
          <a:prstGeom prst="rect">
            <a:avLst/>
          </a:prstGeom>
        </p:spPr>
      </p:pic>
      <p:sp>
        <p:nvSpPr>
          <p:cNvPr id="6" name="TextBox 5"/>
          <p:cNvSpPr txBox="1"/>
          <p:nvPr/>
        </p:nvSpPr>
        <p:spPr>
          <a:xfrm>
            <a:off x="7497103" y="4616442"/>
            <a:ext cx="4589793" cy="646331"/>
          </a:xfrm>
          <a:prstGeom prst="rect">
            <a:avLst/>
          </a:prstGeom>
          <a:noFill/>
        </p:spPr>
        <p:txBody>
          <a:bodyPr wrap="square" rtlCol="0">
            <a:spAutoFit/>
          </a:bodyPr>
          <a:lstStyle/>
          <a:p>
            <a:r>
              <a:rPr lang="en-GB" dirty="0" smtClean="0"/>
              <a:t>Clare Grogan and John Gordon Sinclair outside the school they filmed Gregory's Girl</a:t>
            </a:r>
            <a:endParaRPr lang="en-GB" dirty="0"/>
          </a:p>
        </p:txBody>
      </p:sp>
    </p:spTree>
    <p:extLst>
      <p:ext uri="{BB962C8B-B14F-4D97-AF65-F5344CB8AC3E}">
        <p14:creationId xmlns="" xmlns:p14="http://schemas.microsoft.com/office/powerpoint/2010/main" val="246372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Badger Culling in the UK</a:t>
            </a:r>
            <a:endParaRPr lang="en-GB" dirty="0">
              <a:latin typeface="Comic Sans MS" panose="030F0702030302020204" pitchFamily="66" charset="0"/>
            </a:endParaRPr>
          </a:p>
        </p:txBody>
      </p:sp>
      <p:sp>
        <p:nvSpPr>
          <p:cNvPr id="3" name="Content Placeholder 2"/>
          <p:cNvSpPr>
            <a:spLocks noGrp="1"/>
          </p:cNvSpPr>
          <p:nvPr>
            <p:ph idx="1"/>
          </p:nvPr>
        </p:nvSpPr>
        <p:spPr>
          <a:xfrm>
            <a:off x="0" y="1418896"/>
            <a:ext cx="6999890" cy="5439103"/>
          </a:xfrm>
        </p:spPr>
        <p:txBody>
          <a:bodyPr>
            <a:normAutofit fontScale="92500" lnSpcReduction="10000"/>
          </a:bodyPr>
          <a:lstStyle/>
          <a:p>
            <a:r>
              <a:rPr lang="en-GB" dirty="0" smtClean="0">
                <a:latin typeface="Comic Sans MS" panose="030F0702030302020204" pitchFamily="66" charset="0"/>
              </a:rPr>
              <a:t>It was proposed in 2011 that there should be a badger cull (organised killing) because the rate of TB in cattle was rising and many farmers blamed badgers.</a:t>
            </a:r>
          </a:p>
          <a:p>
            <a:r>
              <a:rPr lang="en-GB" dirty="0" smtClean="0">
                <a:latin typeface="Comic Sans MS" panose="030F0702030302020204" pitchFamily="66" charset="0"/>
              </a:rPr>
              <a:t>The Countryside Alliance is a pressure group who represent the interest of people in rural areas across the UK.</a:t>
            </a:r>
          </a:p>
          <a:p>
            <a:r>
              <a:rPr lang="en-GB" dirty="0" smtClean="0">
                <a:latin typeface="Comic Sans MS" panose="030F0702030302020204" pitchFamily="66" charset="0"/>
              </a:rPr>
              <a:t>They are a powerful organisation who have a lot of middle class members (these people tend to vote), normally Tory voters.</a:t>
            </a:r>
          </a:p>
          <a:p>
            <a:r>
              <a:rPr lang="en-GB" dirty="0" smtClean="0">
                <a:latin typeface="Comic Sans MS" panose="030F0702030302020204" pitchFamily="66" charset="0"/>
              </a:rPr>
              <a:t>This group wanted the cull to go ahead and actually wanted farmers to have the right to kill badgers on their own via shooting and traps.</a:t>
            </a:r>
            <a:endParaRPr lang="en-GB" dirty="0">
              <a:latin typeface="Comic Sans MS" panose="030F0702030302020204" pitchFamily="66" charset="0"/>
            </a:endParaRPr>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838090" y="1690688"/>
            <a:ext cx="3834937" cy="1656000"/>
          </a:xfrm>
          <a:prstGeom prst="rect">
            <a:avLst/>
          </a:prstGeom>
        </p:spPr>
      </p:pic>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641027" y="3516202"/>
            <a:ext cx="4032000" cy="3024000"/>
          </a:xfrm>
          <a:prstGeom prst="rect">
            <a:avLst/>
          </a:prstGeom>
        </p:spPr>
      </p:pic>
    </p:spTree>
    <p:extLst>
      <p:ext uri="{BB962C8B-B14F-4D97-AF65-F5344CB8AC3E}">
        <p14:creationId xmlns="" xmlns:p14="http://schemas.microsoft.com/office/powerpoint/2010/main" val="3348885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6567055" cy="6857999"/>
          </a:xfrm>
        </p:spPr>
        <p:txBody>
          <a:bodyPr>
            <a:normAutofit lnSpcReduction="10000"/>
          </a:bodyPr>
          <a:lstStyle/>
          <a:p>
            <a:r>
              <a:rPr lang="en-GB" dirty="0" smtClean="0">
                <a:latin typeface="Comic Sans MS" panose="030F0702030302020204" pitchFamily="66" charset="0"/>
              </a:rPr>
              <a:t>On the other hand groups like the RSPCA and The Badger Trust group both condemned the Badger cull.  </a:t>
            </a:r>
          </a:p>
          <a:p>
            <a:r>
              <a:rPr lang="en-GB" dirty="0" smtClean="0">
                <a:latin typeface="Comic Sans MS" panose="030F0702030302020204" pitchFamily="66" charset="0"/>
              </a:rPr>
              <a:t>They felt it was inhumane to kill animals in this way</a:t>
            </a:r>
          </a:p>
          <a:p>
            <a:r>
              <a:rPr lang="en-GB" dirty="0" smtClean="0">
                <a:latin typeface="Comic Sans MS" panose="030F0702030302020204" pitchFamily="66" charset="0"/>
              </a:rPr>
              <a:t>They felt it would not work as injections would be more effective</a:t>
            </a:r>
          </a:p>
          <a:p>
            <a:r>
              <a:rPr lang="en-GB" dirty="0" smtClean="0">
                <a:latin typeface="Comic Sans MS" panose="030F0702030302020204" pitchFamily="66" charset="0"/>
              </a:rPr>
              <a:t>They got Brian May (member of Queen – rock band from 80s – We will rock you) to front their campaign</a:t>
            </a:r>
          </a:p>
          <a:p>
            <a:r>
              <a:rPr lang="en-GB" dirty="0" smtClean="0">
                <a:latin typeface="Comic Sans MS" panose="030F0702030302020204" pitchFamily="66" charset="0"/>
              </a:rPr>
              <a:t>Brian May went on numerous news programmes and chat shows to front the anti-cull movement</a:t>
            </a:r>
          </a:p>
          <a:p>
            <a:r>
              <a:rPr lang="en-GB" dirty="0" smtClean="0">
                <a:latin typeface="Comic Sans MS" panose="030F0702030302020204" pitchFamily="66" charset="0"/>
              </a:rPr>
              <a:t>There was a badger video which got thousands of hits on YouTube and became a YouTube sensation.</a:t>
            </a:r>
          </a:p>
          <a:p>
            <a:pPr marL="0" indent="0">
              <a:buNone/>
            </a:pPr>
            <a:endParaRPr lang="en-GB" dirty="0">
              <a:latin typeface="Comic Sans MS" panose="030F0702030302020204" pitchFamily="66" charset="0"/>
            </a:endParaRPr>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457594" y="1111046"/>
            <a:ext cx="5734406" cy="3816000"/>
          </a:xfrm>
          <a:prstGeom prst="rect">
            <a:avLst/>
          </a:prstGeom>
        </p:spPr>
      </p:pic>
    </p:spTree>
    <p:extLst>
      <p:ext uri="{BB962C8B-B14F-4D97-AF65-F5344CB8AC3E}">
        <p14:creationId xmlns="" xmlns:p14="http://schemas.microsoft.com/office/powerpoint/2010/main" val="4067581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249382"/>
            <a:ext cx="6035040" cy="6608618"/>
          </a:xfrm>
        </p:spPr>
        <p:txBody>
          <a:bodyPr>
            <a:normAutofit fontScale="92500" lnSpcReduction="10000"/>
          </a:bodyPr>
          <a:lstStyle/>
          <a:p>
            <a:r>
              <a:rPr lang="en-GB" dirty="0" smtClean="0">
                <a:latin typeface="Comic Sans MS" panose="030F0702030302020204" pitchFamily="66" charset="0"/>
              </a:rPr>
              <a:t>However the UK government did decide to pilot this scheme in some areas in England</a:t>
            </a:r>
          </a:p>
          <a:p>
            <a:r>
              <a:rPr lang="en-GB" dirty="0" smtClean="0">
                <a:latin typeface="Comic Sans MS" panose="030F0702030302020204" pitchFamily="66" charset="0"/>
              </a:rPr>
              <a:t>Success has not been great and the reduction in badger numbers has been less than expected</a:t>
            </a:r>
          </a:p>
          <a:p>
            <a:r>
              <a:rPr lang="en-GB" dirty="0" smtClean="0">
                <a:latin typeface="Comic Sans MS" panose="030F0702030302020204" pitchFamily="66" charset="0"/>
              </a:rPr>
              <a:t>A similar idea is being put forward to cut the numbers of deer's in Scotland</a:t>
            </a:r>
          </a:p>
          <a:p>
            <a:r>
              <a:rPr lang="en-GB" dirty="0" smtClean="0">
                <a:latin typeface="Comic Sans MS" panose="030F0702030302020204" pitchFamily="66" charset="0"/>
              </a:rPr>
              <a:t>Again there will be a clash of opinion from those who live and work in rural Scotland compared to animal rights activists</a:t>
            </a:r>
          </a:p>
          <a:p>
            <a:r>
              <a:rPr lang="en-GB" dirty="0" smtClean="0">
                <a:latin typeface="Comic Sans MS" panose="030F0702030302020204" pitchFamily="66" charset="0"/>
              </a:rPr>
              <a:t>The Countryside Alliance have come out and publically slagged the RSPCA and told members not to give this organisation any funds!! </a:t>
            </a:r>
          </a:p>
          <a:p>
            <a:endParaRPr lang="en-GB" dirty="0"/>
          </a:p>
        </p:txBody>
      </p:sp>
      <p:pic>
        <p:nvPicPr>
          <p:cNvPr id="4" name="Picture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144000" y="455426"/>
            <a:ext cx="6048000" cy="4032000"/>
          </a:xfrm>
          <a:prstGeom prst="rect">
            <a:avLst/>
          </a:prstGeom>
        </p:spPr>
      </p:pic>
      <p:sp>
        <p:nvSpPr>
          <p:cNvPr id="5" name="TextBox 4"/>
          <p:cNvSpPr txBox="1"/>
          <p:nvPr/>
        </p:nvSpPr>
        <p:spPr>
          <a:xfrm>
            <a:off x="7032567" y="5669280"/>
            <a:ext cx="4172989" cy="830997"/>
          </a:xfrm>
          <a:prstGeom prst="rect">
            <a:avLst/>
          </a:prstGeom>
          <a:noFill/>
        </p:spPr>
        <p:txBody>
          <a:bodyPr wrap="square" rtlCol="0">
            <a:spAutoFit/>
          </a:bodyPr>
          <a:lstStyle/>
          <a:p>
            <a:r>
              <a:rPr lang="en-GB" sz="2400" dirty="0" smtClean="0">
                <a:latin typeface="Comic Sans MS" panose="030F0702030302020204" pitchFamily="66" charset="0"/>
              </a:rPr>
              <a:t>Brian May – do you remember him now?</a:t>
            </a:r>
            <a:endParaRPr lang="en-GB" sz="2400" dirty="0">
              <a:latin typeface="Comic Sans MS" panose="030F0702030302020204" pitchFamily="66" charset="0"/>
            </a:endParaRPr>
          </a:p>
        </p:txBody>
      </p:sp>
      <p:cxnSp>
        <p:nvCxnSpPr>
          <p:cNvPr id="7" name="Straight Arrow Connector 6"/>
          <p:cNvCxnSpPr/>
          <p:nvPr/>
        </p:nvCxnSpPr>
        <p:spPr>
          <a:xfrm flipV="1">
            <a:off x="9135688" y="4487426"/>
            <a:ext cx="490450" cy="11818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616963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Extreme Pressure Group – Animal Liberation Front (ALF)</a:t>
            </a:r>
            <a:endParaRPr lang="en-GB" dirty="0">
              <a:latin typeface="Comic Sans MS" panose="030F0702030302020204" pitchFamily="66" charset="0"/>
            </a:endParaRPr>
          </a:p>
        </p:txBody>
      </p:sp>
      <p:sp>
        <p:nvSpPr>
          <p:cNvPr id="3" name="Content Placeholder 2"/>
          <p:cNvSpPr>
            <a:spLocks noGrp="1"/>
          </p:cNvSpPr>
          <p:nvPr>
            <p:ph idx="1"/>
          </p:nvPr>
        </p:nvSpPr>
        <p:spPr>
          <a:xfrm>
            <a:off x="0" y="1825624"/>
            <a:ext cx="8146473" cy="5032375"/>
          </a:xfrm>
        </p:spPr>
        <p:txBody>
          <a:bodyPr>
            <a:normAutofit/>
          </a:bodyPr>
          <a:lstStyle/>
          <a:p>
            <a:r>
              <a:rPr lang="en-GB" dirty="0" smtClean="0">
                <a:latin typeface="Comic Sans MS" panose="030F0702030302020204" pitchFamily="66" charset="0"/>
              </a:rPr>
              <a:t>The Animal Liberation Front (ALF) is an international, underground leaderless movement that engages in illegal direct action to stop cruelty to animals.</a:t>
            </a:r>
          </a:p>
          <a:p>
            <a:r>
              <a:rPr lang="en-GB" dirty="0" smtClean="0">
                <a:latin typeface="Comic Sans MS" panose="030F0702030302020204" pitchFamily="66" charset="0"/>
              </a:rPr>
              <a:t>Activists will go to extreme lengths to remove animals from laboratories and farms, destroying facilities, arranging safe houses and veterinary care, and operating sanctuaries where the animals subsequently live.</a:t>
            </a:r>
          </a:p>
          <a:p>
            <a:r>
              <a:rPr lang="en-GB" dirty="0" smtClean="0">
                <a:latin typeface="Comic Sans MS" panose="030F0702030302020204" pitchFamily="66" charset="0"/>
              </a:rPr>
              <a:t>Critics have compared them to terrorists because they use such violent methods at time.</a:t>
            </a:r>
            <a:endParaRPr lang="en-GB" dirty="0">
              <a:latin typeface="Comic Sans MS" panose="030F0702030302020204" pitchFamily="66" charset="0"/>
            </a:endParaRPr>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8379402" y="2024927"/>
            <a:ext cx="3276000" cy="3276000"/>
          </a:xfrm>
          <a:prstGeom prst="rect">
            <a:avLst/>
          </a:prstGeom>
        </p:spPr>
      </p:pic>
    </p:spTree>
    <p:extLst>
      <p:ext uri="{BB962C8B-B14F-4D97-AF65-F5344CB8AC3E}">
        <p14:creationId xmlns="" xmlns:p14="http://schemas.microsoft.com/office/powerpoint/2010/main" val="3642584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0"/>
            <a:ext cx="6700058" cy="6857999"/>
          </a:xfrm>
        </p:spPr>
        <p:txBody>
          <a:bodyPr>
            <a:normAutofit fontScale="77500" lnSpcReduction="20000"/>
          </a:bodyPr>
          <a:lstStyle/>
          <a:p>
            <a:r>
              <a:rPr lang="en-GB" dirty="0" smtClean="0">
                <a:latin typeface="Comic Sans MS" panose="030F0702030302020204" pitchFamily="66" charset="0"/>
              </a:rPr>
              <a:t>In 2006 three ALF members were arrested for stealing the body of a guinea pig farmers mother.</a:t>
            </a:r>
          </a:p>
          <a:p>
            <a:r>
              <a:rPr lang="en-GB" dirty="0" smtClean="0">
                <a:latin typeface="Comic Sans MS" panose="030F0702030302020204" pitchFamily="66" charset="0"/>
              </a:rPr>
              <a:t>The Hall family who own a guinea pig farm in Staffordshire were the target of a hate campaign by animal right activists.  There farm was targeted by protesters who would vandalise and break into the farm.  Staff were threatened </a:t>
            </a:r>
          </a:p>
          <a:p>
            <a:r>
              <a:rPr lang="en-GB" dirty="0">
                <a:latin typeface="Comic Sans MS" panose="030F0702030302020204" pitchFamily="66" charset="0"/>
              </a:rPr>
              <a:t>I</a:t>
            </a:r>
            <a:r>
              <a:rPr lang="en-GB" dirty="0" smtClean="0">
                <a:latin typeface="Comic Sans MS" panose="030F0702030302020204" pitchFamily="66" charset="0"/>
              </a:rPr>
              <a:t>t got so bad that the family grave was dug up and the corpse of the families late mother was taken ransom. The owner was then sent a letter telling them the body would be returned to the grave when the farm was shut down.</a:t>
            </a:r>
          </a:p>
          <a:p>
            <a:r>
              <a:rPr lang="en-GB" dirty="0" smtClean="0">
                <a:latin typeface="Comic Sans MS" panose="030F0702030302020204" pitchFamily="66" charset="0"/>
              </a:rPr>
              <a:t>The farm effectively stopped breeding for medical research</a:t>
            </a:r>
          </a:p>
          <a:p>
            <a:r>
              <a:rPr lang="en-GB" dirty="0" smtClean="0">
                <a:latin typeface="Comic Sans MS" panose="030F0702030302020204" pitchFamily="66" charset="0"/>
              </a:rPr>
              <a:t>The activists informed the police were the body was hidden and it was returned to the grave</a:t>
            </a:r>
          </a:p>
          <a:p>
            <a:r>
              <a:rPr lang="en-GB" dirty="0" smtClean="0">
                <a:latin typeface="Comic Sans MS" panose="030F0702030302020204" pitchFamily="66" charset="0"/>
              </a:rPr>
              <a:t>Three animal rights activists were charged for the crime and sent to prison</a:t>
            </a:r>
          </a:p>
          <a:p>
            <a:r>
              <a:rPr lang="en-GB" dirty="0" smtClean="0">
                <a:latin typeface="Comic Sans MS" panose="030F0702030302020204" pitchFamily="66" charset="0"/>
              </a:rPr>
              <a:t>This is very extreme behaviour and lost the pressure group pupil support</a:t>
            </a:r>
          </a:p>
          <a:p>
            <a:r>
              <a:rPr lang="en-GB" dirty="0" smtClean="0">
                <a:latin typeface="Comic Sans MS" panose="030F0702030302020204" pitchFamily="66" charset="0"/>
              </a:rPr>
              <a:t>Can the group consider their actions as successful?</a:t>
            </a:r>
          </a:p>
          <a:p>
            <a:endParaRPr lang="en-GB" dirty="0" smtClean="0"/>
          </a:p>
          <a:p>
            <a:endParaRPr lang="en-GB" dirty="0" smtClean="0"/>
          </a:p>
          <a:p>
            <a:endParaRPr lang="en-GB" dirty="0"/>
          </a:p>
        </p:txBody>
      </p:sp>
      <p:pic>
        <p:nvPicPr>
          <p:cNvPr id="4" name="Picture 3"/>
          <p:cNvPicPr>
            <a:picLocks noChangeAspect="1"/>
          </p:cNvPicPr>
          <p:nvPr/>
        </p:nvPicPr>
        <p:blipFill>
          <a:blip r:embed="rId2"/>
          <a:stretch>
            <a:fillRect/>
          </a:stretch>
        </p:blipFill>
        <p:spPr>
          <a:xfrm>
            <a:off x="6866313" y="1063687"/>
            <a:ext cx="5254389" cy="3491687"/>
          </a:xfrm>
          <a:prstGeom prst="rect">
            <a:avLst/>
          </a:prstGeom>
        </p:spPr>
      </p:pic>
    </p:spTree>
    <p:extLst>
      <p:ext uri="{BB962C8B-B14F-4D97-AF65-F5344CB8AC3E}">
        <p14:creationId xmlns="" xmlns:p14="http://schemas.microsoft.com/office/powerpoint/2010/main" val="135353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idx="4294967295"/>
          </p:nvPr>
        </p:nvSpPr>
        <p:spPr>
          <a:xfrm>
            <a:off x="838200" y="365125"/>
            <a:ext cx="10515600" cy="1097915"/>
          </a:xfrm>
        </p:spPr>
        <p:txBody>
          <a:bodyPr>
            <a:normAutofit fontScale="90000"/>
          </a:bodyPr>
          <a:lstStyle/>
          <a:p>
            <a:pPr eaLnBrk="1" hangingPunct="1"/>
            <a:r>
              <a:rPr lang="en-GB" altLang="en-US" u="sng" dirty="0" smtClean="0">
                <a:latin typeface="Comic Sans MS" panose="030F0702030302020204" pitchFamily="66" charset="0"/>
              </a:rPr>
              <a:t>Types of Pressure Groups</a:t>
            </a:r>
            <a:br>
              <a:rPr lang="en-GB" altLang="en-US" u="sng" dirty="0" smtClean="0">
                <a:latin typeface="Comic Sans MS" panose="030F0702030302020204" pitchFamily="66" charset="0"/>
              </a:rPr>
            </a:br>
            <a:endParaRPr lang="en-US" altLang="en-US" dirty="0" smtClean="0">
              <a:latin typeface="Comic Sans MS" panose="030F0702030302020204" pitchFamily="66" charset="0"/>
            </a:endParaRPr>
          </a:p>
        </p:txBody>
      </p:sp>
      <p:sp>
        <p:nvSpPr>
          <p:cNvPr id="125955" name="Rectangle 3"/>
          <p:cNvSpPr>
            <a:spLocks noGrp="1" noChangeArrowheads="1"/>
          </p:cNvSpPr>
          <p:nvPr>
            <p:ph type="body" idx="4294967295"/>
          </p:nvPr>
        </p:nvSpPr>
        <p:spPr>
          <a:xfrm>
            <a:off x="439189" y="1180407"/>
            <a:ext cx="6011487" cy="5677593"/>
          </a:xfrm>
        </p:spPr>
        <p:txBody>
          <a:bodyPr>
            <a:normAutofit fontScale="92500" lnSpcReduction="10000"/>
          </a:bodyPr>
          <a:lstStyle/>
          <a:p>
            <a:r>
              <a:rPr lang="en-GB" altLang="en-US" dirty="0" smtClean="0">
                <a:latin typeface="Comic Sans MS" panose="030F0702030302020204" pitchFamily="66" charset="0"/>
              </a:rPr>
              <a:t>Insider/Outsider Groups</a:t>
            </a:r>
          </a:p>
          <a:p>
            <a:r>
              <a:rPr lang="en-GB" altLang="en-US" dirty="0" smtClean="0">
                <a:latin typeface="Comic Sans MS" panose="030F0702030302020204" pitchFamily="66" charset="0"/>
              </a:rPr>
              <a:t>Insider </a:t>
            </a:r>
            <a:r>
              <a:rPr lang="en-GB" altLang="en-US" dirty="0">
                <a:latin typeface="Comic Sans MS" panose="030F0702030302020204" pitchFamily="66" charset="0"/>
              </a:rPr>
              <a:t>groups have privileged access to government Ministers and Civil Servants</a:t>
            </a:r>
          </a:p>
          <a:p>
            <a:pPr eaLnBrk="1" hangingPunct="1">
              <a:lnSpc>
                <a:spcPct val="90000"/>
              </a:lnSpc>
            </a:pPr>
            <a:r>
              <a:rPr lang="en-GB" altLang="en-US" dirty="0">
                <a:latin typeface="Comic Sans MS" panose="030F0702030302020204" pitchFamily="66" charset="0"/>
              </a:rPr>
              <a:t>They can influence policies in secret</a:t>
            </a:r>
          </a:p>
          <a:p>
            <a:pPr eaLnBrk="1" hangingPunct="1">
              <a:lnSpc>
                <a:spcPct val="90000"/>
              </a:lnSpc>
            </a:pPr>
            <a:r>
              <a:rPr lang="en-GB" altLang="en-US" dirty="0">
                <a:latin typeface="Comic Sans MS" panose="030F0702030302020204" pitchFamily="66" charset="0"/>
              </a:rPr>
              <a:t>EG the Government wish to reform the NHS in some way</a:t>
            </a:r>
          </a:p>
          <a:p>
            <a:pPr eaLnBrk="1" hangingPunct="1">
              <a:lnSpc>
                <a:spcPct val="90000"/>
              </a:lnSpc>
            </a:pPr>
            <a:r>
              <a:rPr lang="en-GB" altLang="en-US" dirty="0">
                <a:latin typeface="Comic Sans MS" panose="030F0702030302020204" pitchFamily="66" charset="0"/>
              </a:rPr>
              <a:t>The </a:t>
            </a:r>
            <a:r>
              <a:rPr lang="en-GB" altLang="en-US" dirty="0" smtClean="0">
                <a:latin typeface="Comic Sans MS" panose="030F0702030302020204" pitchFamily="66" charset="0"/>
              </a:rPr>
              <a:t>British Medical Association (BMA) </a:t>
            </a:r>
            <a:r>
              <a:rPr lang="en-GB" altLang="en-US" dirty="0">
                <a:latin typeface="Comic Sans MS" panose="030F0702030302020204" pitchFamily="66" charset="0"/>
              </a:rPr>
              <a:t>are invited to comment and suggest how policy should be </a:t>
            </a:r>
            <a:r>
              <a:rPr lang="en-GB" altLang="en-US" dirty="0" smtClean="0">
                <a:latin typeface="Comic Sans MS" panose="030F0702030302020204" pitchFamily="66" charset="0"/>
              </a:rPr>
              <a:t>changed</a:t>
            </a:r>
            <a:endParaRPr lang="en-GB" altLang="en-US" dirty="0">
              <a:latin typeface="Comic Sans MS" panose="030F0702030302020204" pitchFamily="66" charset="0"/>
            </a:endParaRPr>
          </a:p>
          <a:p>
            <a:pPr eaLnBrk="1" hangingPunct="1">
              <a:lnSpc>
                <a:spcPct val="90000"/>
              </a:lnSpc>
            </a:pPr>
            <a:r>
              <a:rPr lang="en-GB" altLang="en-US" dirty="0">
                <a:latin typeface="Comic Sans MS" panose="030F0702030302020204" pitchFamily="66" charset="0"/>
              </a:rPr>
              <a:t>Other groups do not have this privilege and are OUTSIDE the decision making process</a:t>
            </a:r>
            <a:endParaRPr lang="en-US" altLang="en-US" dirty="0">
              <a:latin typeface="Comic Sans MS" panose="030F0702030302020204" pitchFamily="66" charset="0"/>
            </a:endParaRPr>
          </a:p>
        </p:txBody>
      </p:sp>
      <p:pic>
        <p:nvPicPr>
          <p:cNvPr id="2" name="Pictur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260666" y="1463040"/>
            <a:ext cx="4464000" cy="3348000"/>
          </a:xfrm>
          <a:prstGeom prst="rect">
            <a:avLst/>
          </a:prstGeom>
        </p:spPr>
      </p:pic>
    </p:spTree>
    <p:extLst>
      <p:ext uri="{BB962C8B-B14F-4D97-AF65-F5344CB8AC3E}">
        <p14:creationId xmlns="" xmlns:p14="http://schemas.microsoft.com/office/powerpoint/2010/main" val="23199181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25955">
                                            <p:txEl>
                                              <p:pRg st="0" end="0"/>
                                            </p:txEl>
                                          </p:spTgt>
                                        </p:tgtEl>
                                        <p:attrNameLst>
                                          <p:attrName>style.visibility</p:attrName>
                                        </p:attrNameLst>
                                      </p:cBhvr>
                                      <p:to>
                                        <p:strVal val="visible"/>
                                      </p:to>
                                    </p:set>
                                    <p:anim calcmode="lin" valueType="num">
                                      <p:cBhvr>
                                        <p:cTn id="7" dur="500" fill="hold"/>
                                        <p:tgtEl>
                                          <p:spTgt spid="12595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595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25955">
                                            <p:txEl>
                                              <p:pRg st="1" end="1"/>
                                            </p:txEl>
                                          </p:spTgt>
                                        </p:tgtEl>
                                        <p:attrNameLst>
                                          <p:attrName>style.visibility</p:attrName>
                                        </p:attrNameLst>
                                      </p:cBhvr>
                                      <p:to>
                                        <p:strVal val="visible"/>
                                      </p:to>
                                    </p:set>
                                    <p:anim calcmode="lin" valueType="num">
                                      <p:cBhvr>
                                        <p:cTn id="13" dur="500" fill="hold"/>
                                        <p:tgtEl>
                                          <p:spTgt spid="12595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2595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25955">
                                            <p:txEl>
                                              <p:pRg st="2" end="2"/>
                                            </p:txEl>
                                          </p:spTgt>
                                        </p:tgtEl>
                                        <p:attrNameLst>
                                          <p:attrName>style.visibility</p:attrName>
                                        </p:attrNameLst>
                                      </p:cBhvr>
                                      <p:to>
                                        <p:strVal val="visible"/>
                                      </p:to>
                                    </p:set>
                                    <p:anim calcmode="lin" valueType="num">
                                      <p:cBhvr>
                                        <p:cTn id="19" dur="500" fill="hold"/>
                                        <p:tgtEl>
                                          <p:spTgt spid="12595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2595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25955">
                                            <p:txEl>
                                              <p:pRg st="3" end="3"/>
                                            </p:txEl>
                                          </p:spTgt>
                                        </p:tgtEl>
                                        <p:attrNameLst>
                                          <p:attrName>style.visibility</p:attrName>
                                        </p:attrNameLst>
                                      </p:cBhvr>
                                      <p:to>
                                        <p:strVal val="visible"/>
                                      </p:to>
                                    </p:set>
                                    <p:anim calcmode="lin" valueType="num">
                                      <p:cBhvr>
                                        <p:cTn id="25" dur="500" fill="hold"/>
                                        <p:tgtEl>
                                          <p:spTgt spid="125955">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25955">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25955">
                                            <p:txEl>
                                              <p:pRg st="4" end="4"/>
                                            </p:txEl>
                                          </p:spTgt>
                                        </p:tgtEl>
                                        <p:attrNameLst>
                                          <p:attrName>style.visibility</p:attrName>
                                        </p:attrNameLst>
                                      </p:cBhvr>
                                      <p:to>
                                        <p:strVal val="visible"/>
                                      </p:to>
                                    </p:set>
                                    <p:anim calcmode="lin" valueType="num">
                                      <p:cBhvr>
                                        <p:cTn id="31" dur="500" fill="hold"/>
                                        <p:tgtEl>
                                          <p:spTgt spid="125955">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25955">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25955">
                                            <p:txEl>
                                              <p:pRg st="5" end="5"/>
                                            </p:txEl>
                                          </p:spTgt>
                                        </p:tgtEl>
                                        <p:attrNameLst>
                                          <p:attrName>style.visibility</p:attrName>
                                        </p:attrNameLst>
                                      </p:cBhvr>
                                      <p:to>
                                        <p:strVal val="visible"/>
                                      </p:to>
                                    </p:set>
                                    <p:anim calcmode="lin" valueType="num">
                                      <p:cBhvr>
                                        <p:cTn id="37" dur="500" fill="hold"/>
                                        <p:tgtEl>
                                          <p:spTgt spid="125955">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125955">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GB" dirty="0" smtClean="0">
                <a:latin typeface="Comic Sans MS" panose="030F0702030302020204" pitchFamily="66" charset="0"/>
                <a:hlinkClick r:id="rId2"/>
              </a:rPr>
              <a:t>Insider </a:t>
            </a:r>
            <a:r>
              <a:rPr lang="en-GB" dirty="0" smtClean="0">
                <a:latin typeface="Comic Sans MS" panose="030F0702030302020204" pitchFamily="66" charset="0"/>
                <a:hlinkClick r:id="rId2"/>
              </a:rPr>
              <a:t>Groups</a:t>
            </a:r>
            <a:r>
              <a:rPr lang="en-GB" dirty="0" smtClean="0">
                <a:latin typeface="Comic Sans MS" panose="030F0702030302020204" pitchFamily="66" charset="0"/>
              </a:rPr>
              <a:t> Jamie Oliver </a:t>
            </a:r>
            <a:r>
              <a:rPr lang="en-GB" dirty="0" err="1" smtClean="0">
                <a:latin typeface="Comic Sans MS" panose="030F0702030302020204" pitchFamily="66" charset="0"/>
              </a:rPr>
              <a:t>newsnight</a:t>
            </a:r>
            <a:endParaRPr lang="en-GB" dirty="0">
              <a:latin typeface="Comic Sans MS" panose="030F0702030302020204" pitchFamily="66" charset="0"/>
            </a:endParaRPr>
          </a:p>
        </p:txBody>
      </p:sp>
      <p:sp>
        <p:nvSpPr>
          <p:cNvPr id="3" name="Content Placeholder 2"/>
          <p:cNvSpPr>
            <a:spLocks noGrp="1"/>
          </p:cNvSpPr>
          <p:nvPr>
            <p:ph idx="1"/>
          </p:nvPr>
        </p:nvSpPr>
        <p:spPr>
          <a:xfrm>
            <a:off x="-1" y="1113904"/>
            <a:ext cx="11920451" cy="5744095"/>
          </a:xfrm>
        </p:spPr>
        <p:txBody>
          <a:bodyPr>
            <a:normAutofit/>
          </a:bodyPr>
          <a:lstStyle/>
          <a:p>
            <a:r>
              <a:rPr lang="en-GB" dirty="0" smtClean="0">
                <a:latin typeface="Comic Sans MS" panose="030F0702030302020204" pitchFamily="66" charset="0"/>
              </a:rPr>
              <a:t>Insider pressure groups are given this special privilege because their members often have expertise the government need for example the British Medical Association represents doctors and surgeons therefore if the government want to change something in the NHS they need this groups support</a:t>
            </a:r>
          </a:p>
          <a:p>
            <a:r>
              <a:rPr lang="en-GB" dirty="0" smtClean="0">
                <a:latin typeface="Comic Sans MS" panose="030F0702030302020204" pitchFamily="66" charset="0"/>
              </a:rPr>
              <a:t>Insider group can often provide evidence in support of government policy.  This helps ministers if they need to give evidence to committees</a:t>
            </a:r>
          </a:p>
          <a:p>
            <a:r>
              <a:rPr lang="en-GB" dirty="0" smtClean="0">
                <a:latin typeface="Comic Sans MS" panose="030F0702030302020204" pitchFamily="66" charset="0"/>
              </a:rPr>
              <a:t>Insider groups will however be expected to act in an appropriate manner and never break the law</a:t>
            </a:r>
          </a:p>
        </p:txBody>
      </p:sp>
    </p:spTree>
    <p:extLst>
      <p:ext uri="{BB962C8B-B14F-4D97-AF65-F5344CB8AC3E}">
        <p14:creationId xmlns="" xmlns:p14="http://schemas.microsoft.com/office/powerpoint/2010/main" val="3612556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377" y="249382"/>
            <a:ext cx="7398327" cy="6608618"/>
          </a:xfrm>
        </p:spPr>
        <p:txBody>
          <a:bodyPr>
            <a:normAutofit fontScale="92500" lnSpcReduction="20000"/>
          </a:bodyPr>
          <a:lstStyle/>
          <a:p>
            <a:r>
              <a:rPr lang="en-GB" dirty="0" smtClean="0">
                <a:latin typeface="Comic Sans MS" panose="030F0702030302020204" pitchFamily="66" charset="0"/>
              </a:rPr>
              <a:t>Insider status can change depending on which party is in government</a:t>
            </a:r>
          </a:p>
          <a:p>
            <a:r>
              <a:rPr lang="en-GB" dirty="0">
                <a:latin typeface="Comic Sans MS" panose="030F0702030302020204" pitchFamily="66" charset="0"/>
              </a:rPr>
              <a:t>F</a:t>
            </a:r>
            <a:r>
              <a:rPr lang="en-GB" dirty="0" smtClean="0">
                <a:latin typeface="Comic Sans MS" panose="030F0702030302020204" pitchFamily="66" charset="0"/>
              </a:rPr>
              <a:t>or example the Countryside Alliance were very much outsider when the Labour government wanted to ban fox hunting.  This meant they had to protest and at times use extreme methods.</a:t>
            </a:r>
          </a:p>
          <a:p>
            <a:r>
              <a:rPr lang="en-GB" dirty="0" smtClean="0">
                <a:latin typeface="Comic Sans MS" panose="030F0702030302020204" pitchFamily="66" charset="0"/>
              </a:rPr>
              <a:t>Now the Tory party have regained power this group are much more likely to be listened to as many members of this group will vote Tory.  The badger cull is an example of this shift in power.</a:t>
            </a:r>
          </a:p>
          <a:p>
            <a:r>
              <a:rPr lang="en-GB" dirty="0" smtClean="0">
                <a:latin typeface="Comic Sans MS" panose="030F0702030302020204" pitchFamily="66" charset="0"/>
              </a:rPr>
              <a:t>Likewise the Scottish Government will be more likely to ask for advice from Business for Scotland than CBI.  CBI came out and backed the Better Together Campaign before retracting their position because they are suppose to be neutral.</a:t>
            </a:r>
          </a:p>
          <a:p>
            <a:r>
              <a:rPr lang="en-GB" dirty="0" smtClean="0">
                <a:latin typeface="Comic Sans MS" panose="030F0702030302020204" pitchFamily="66" charset="0"/>
              </a:rPr>
              <a:t>On the other hand CBI are still very influential and hold insider status with the UK government.</a:t>
            </a:r>
          </a:p>
          <a:p>
            <a:endParaRPr lang="en-GB" dirty="0"/>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631082" y="1275222"/>
            <a:ext cx="4032000" cy="3645911"/>
          </a:xfrm>
          <a:prstGeom prst="rect">
            <a:avLst/>
          </a:prstGeom>
        </p:spPr>
      </p:pic>
    </p:spTree>
    <p:extLst>
      <p:ext uri="{BB962C8B-B14F-4D97-AF65-F5344CB8AC3E}">
        <p14:creationId xmlns="" xmlns:p14="http://schemas.microsoft.com/office/powerpoint/2010/main" val="3924096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Trade Unions</a:t>
            </a:r>
            <a:endParaRPr lang="en-GB" dirty="0">
              <a:latin typeface="Comic Sans MS" panose="030F0702030302020204" pitchFamily="66" charset="0"/>
            </a:endParaRPr>
          </a:p>
        </p:txBody>
      </p:sp>
      <p:sp>
        <p:nvSpPr>
          <p:cNvPr id="3" name="Content Placeholder 2"/>
          <p:cNvSpPr>
            <a:spLocks noGrp="1"/>
          </p:cNvSpPr>
          <p:nvPr>
            <p:ph idx="1"/>
          </p:nvPr>
        </p:nvSpPr>
        <p:spPr/>
        <p:txBody>
          <a:bodyPr>
            <a:normAutofit lnSpcReduction="10000"/>
          </a:bodyPr>
          <a:lstStyle/>
          <a:p>
            <a:r>
              <a:rPr lang="en-GB" dirty="0" smtClean="0">
                <a:latin typeface="Comic Sans MS" panose="030F0702030302020204" pitchFamily="66" charset="0"/>
              </a:rPr>
              <a:t>Trade Unions USE to be insider groups until the 1970s and Thatcherism.</a:t>
            </a:r>
          </a:p>
          <a:p>
            <a:r>
              <a:rPr lang="en-GB" dirty="0" smtClean="0">
                <a:latin typeface="Comic Sans MS" panose="030F0702030302020204" pitchFamily="66" charset="0"/>
              </a:rPr>
              <a:t>A newspaper at the time of Margaret Thatcher shunning the TU made a famous quote </a:t>
            </a:r>
            <a:r>
              <a:rPr lang="en-GB" b="1" dirty="0" smtClean="0">
                <a:latin typeface="Comic Sans MS" panose="030F0702030302020204" pitchFamily="66" charset="0"/>
              </a:rPr>
              <a:t>“there will be no more sandwiches and beer at number 10” – </a:t>
            </a:r>
          </a:p>
          <a:p>
            <a:r>
              <a:rPr lang="en-GB" dirty="0" smtClean="0">
                <a:latin typeface="Comic Sans MS" panose="030F0702030302020204" pitchFamily="66" charset="0"/>
              </a:rPr>
              <a:t>This showed that TU had lost their insider status and where now outsider </a:t>
            </a:r>
          </a:p>
          <a:p>
            <a:r>
              <a:rPr lang="en-GB" dirty="0" smtClean="0">
                <a:latin typeface="Comic Sans MS" panose="030F0702030302020204" pitchFamily="66" charset="0"/>
              </a:rPr>
              <a:t>Trade unions use to have a close relationship with the Labour party and still sometimes pay money to the party.  This relationship changed with New Labour and they do not hold the same influence.</a:t>
            </a:r>
          </a:p>
          <a:p>
            <a:endParaRPr lang="en-GB" dirty="0">
              <a:latin typeface="Comic Sans MS" panose="030F0702030302020204" pitchFamily="66" charset="0"/>
            </a:endParaRPr>
          </a:p>
        </p:txBody>
      </p:sp>
    </p:spTree>
    <p:extLst>
      <p:ext uri="{BB962C8B-B14F-4D97-AF65-F5344CB8AC3E}">
        <p14:creationId xmlns="" xmlns:p14="http://schemas.microsoft.com/office/powerpoint/2010/main" val="2981561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Pressure Groups</a:t>
            </a:r>
            <a:endParaRPr lang="en-GB" dirty="0">
              <a:latin typeface="Comic Sans MS" panose="030F0702030302020204" pitchFamily="66" charset="0"/>
            </a:endParaRPr>
          </a:p>
        </p:txBody>
      </p:sp>
      <p:pic>
        <p:nvPicPr>
          <p:cNvPr id="8" name="Content Placeholder 7"/>
          <p:cNvPicPr>
            <a:picLocks noGrp="1" noChangeAspect="1"/>
          </p:cNvPicPr>
          <p:nvPr>
            <p:ph sz="half" idx="2"/>
          </p:nvPr>
        </p:nvPicPr>
        <p:blipFill>
          <a:blip r:embed="rId2">
            <a:extLst>
              <a:ext uri="{28A0092B-C50C-407E-A947-70E740481C1C}">
                <a14:useLocalDpi xmlns="" xmlns:a14="http://schemas.microsoft.com/office/drawing/2010/main" val="0"/>
              </a:ext>
            </a:extLst>
          </a:blip>
          <a:stretch>
            <a:fillRect/>
          </a:stretch>
        </p:blipFill>
        <p:spPr>
          <a:xfrm>
            <a:off x="1226152" y="1681163"/>
            <a:ext cx="4381500" cy="2628900"/>
          </a:xfrm>
        </p:spPr>
      </p:pic>
      <p:sp>
        <p:nvSpPr>
          <p:cNvPr id="6" name="Text Placeholder 5"/>
          <p:cNvSpPr>
            <a:spLocks noGrp="1"/>
          </p:cNvSpPr>
          <p:nvPr>
            <p:ph type="body" sz="quarter" idx="3"/>
          </p:nvPr>
        </p:nvSpPr>
        <p:spPr>
          <a:xfrm>
            <a:off x="6172200" y="1501503"/>
            <a:ext cx="5183188" cy="823912"/>
          </a:xfrm>
        </p:spPr>
        <p:txBody>
          <a:bodyPr/>
          <a:lstStyle/>
          <a:p>
            <a:r>
              <a:rPr lang="en-GB" u="sng" dirty="0" smtClean="0">
                <a:latin typeface="Comic Sans MS" panose="030F0702030302020204" pitchFamily="66" charset="0"/>
              </a:rPr>
              <a:t>Areas </a:t>
            </a:r>
            <a:r>
              <a:rPr lang="en-GB" u="sng" smtClean="0">
                <a:latin typeface="Comic Sans MS" panose="030F0702030302020204" pitchFamily="66" charset="0"/>
              </a:rPr>
              <a:t>we </a:t>
            </a:r>
            <a:r>
              <a:rPr lang="en-GB" u="sng" smtClean="0">
                <a:latin typeface="Comic Sans MS" panose="030F0702030302020204" pitchFamily="66" charset="0"/>
              </a:rPr>
              <a:t>will focus </a:t>
            </a:r>
            <a:r>
              <a:rPr lang="en-GB" u="sng" dirty="0" smtClean="0">
                <a:latin typeface="Comic Sans MS" panose="030F0702030302020204" pitchFamily="66" charset="0"/>
              </a:rPr>
              <a:t>on</a:t>
            </a:r>
            <a:endParaRPr lang="en-GB" u="sng" dirty="0">
              <a:latin typeface="Comic Sans MS" panose="030F0702030302020204" pitchFamily="66" charset="0"/>
            </a:endParaRPr>
          </a:p>
        </p:txBody>
      </p:sp>
      <p:sp>
        <p:nvSpPr>
          <p:cNvPr id="7" name="Content Placeholder 6"/>
          <p:cNvSpPr>
            <a:spLocks noGrp="1"/>
          </p:cNvSpPr>
          <p:nvPr>
            <p:ph sz="quarter" idx="4"/>
          </p:nvPr>
        </p:nvSpPr>
        <p:spPr/>
        <p:txBody>
          <a:bodyPr/>
          <a:lstStyle/>
          <a:p>
            <a:r>
              <a:rPr lang="en-GB" altLang="en-US" b="1" dirty="0" smtClean="0">
                <a:latin typeface="Comic Sans MS" panose="030F0702030302020204" pitchFamily="66" charset="0"/>
              </a:rPr>
              <a:t>Types of PGs</a:t>
            </a:r>
          </a:p>
          <a:p>
            <a:r>
              <a:rPr lang="en-GB" altLang="en-US" b="1" dirty="0" smtClean="0">
                <a:latin typeface="Comic Sans MS" panose="030F0702030302020204" pitchFamily="66" charset="0"/>
              </a:rPr>
              <a:t>How Pressure groups </a:t>
            </a:r>
            <a:r>
              <a:rPr lang="en-GB" altLang="en-US" b="1" dirty="0">
                <a:latin typeface="Comic Sans MS" panose="030F0702030302020204" pitchFamily="66" charset="0"/>
              </a:rPr>
              <a:t>i</a:t>
            </a:r>
            <a:r>
              <a:rPr lang="en-GB" altLang="en-US" b="1" dirty="0" smtClean="0">
                <a:latin typeface="Comic Sans MS" panose="030F0702030302020204" pitchFamily="66" charset="0"/>
              </a:rPr>
              <a:t>nfluencing </a:t>
            </a:r>
            <a:r>
              <a:rPr lang="en-GB" altLang="en-US" b="1" dirty="0">
                <a:latin typeface="Comic Sans MS" panose="030F0702030302020204" pitchFamily="66" charset="0"/>
              </a:rPr>
              <a:t>d</a:t>
            </a:r>
            <a:r>
              <a:rPr lang="en-GB" altLang="en-US" b="1" dirty="0" smtClean="0">
                <a:latin typeface="Comic Sans MS" panose="030F0702030302020204" pitchFamily="66" charset="0"/>
              </a:rPr>
              <a:t>ecision </a:t>
            </a:r>
            <a:r>
              <a:rPr lang="en-GB" altLang="en-US" b="1" dirty="0">
                <a:latin typeface="Comic Sans MS" panose="030F0702030302020204" pitchFamily="66" charset="0"/>
              </a:rPr>
              <a:t>m</a:t>
            </a:r>
            <a:r>
              <a:rPr lang="en-GB" altLang="en-US" b="1" dirty="0" smtClean="0">
                <a:latin typeface="Comic Sans MS" panose="030F0702030302020204" pitchFamily="66" charset="0"/>
              </a:rPr>
              <a:t>aking</a:t>
            </a:r>
          </a:p>
          <a:p>
            <a:r>
              <a:rPr lang="en-GB" altLang="en-US" b="1" dirty="0" smtClean="0">
                <a:latin typeface="Comic Sans MS" panose="030F0702030302020204" pitchFamily="66" charset="0"/>
              </a:rPr>
              <a:t>Are they good or bad for democracy?</a:t>
            </a:r>
          </a:p>
          <a:p>
            <a:endParaRPr lang="en-GB" dirty="0"/>
          </a:p>
        </p:txBody>
      </p:sp>
      <p:pic>
        <p:nvPicPr>
          <p:cNvPr id="9" name="Picture 8"/>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35652" y="3764018"/>
            <a:ext cx="4762500" cy="2857500"/>
          </a:xfrm>
          <a:prstGeom prst="rect">
            <a:avLst/>
          </a:prstGeom>
        </p:spPr>
      </p:pic>
    </p:spTree>
    <p:extLst>
      <p:ext uri="{BB962C8B-B14F-4D97-AF65-F5344CB8AC3E}">
        <p14:creationId xmlns="" xmlns:p14="http://schemas.microsoft.com/office/powerpoint/2010/main" val="1823898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Outside Groups</a:t>
            </a:r>
            <a:endParaRPr lang="en-GB" dirty="0">
              <a:latin typeface="Comic Sans MS" panose="030F0702030302020204" pitchFamily="66" charset="0"/>
            </a:endParaRPr>
          </a:p>
        </p:txBody>
      </p:sp>
      <p:sp>
        <p:nvSpPr>
          <p:cNvPr id="3" name="Content Placeholder 2"/>
          <p:cNvSpPr>
            <a:spLocks noGrp="1"/>
          </p:cNvSpPr>
          <p:nvPr>
            <p:ph idx="1"/>
          </p:nvPr>
        </p:nvSpPr>
        <p:spPr>
          <a:xfrm>
            <a:off x="838200" y="1825624"/>
            <a:ext cx="10515600" cy="4874433"/>
          </a:xfrm>
        </p:spPr>
        <p:txBody>
          <a:bodyPr>
            <a:normAutofit lnSpcReduction="10000"/>
          </a:bodyPr>
          <a:lstStyle/>
          <a:p>
            <a:r>
              <a:rPr lang="en-GB" dirty="0" smtClean="0">
                <a:latin typeface="Comic Sans MS" panose="030F0702030302020204" pitchFamily="66" charset="0"/>
              </a:rPr>
              <a:t>These groups are outside the political process</a:t>
            </a:r>
          </a:p>
          <a:p>
            <a:r>
              <a:rPr lang="en-GB" dirty="0" smtClean="0">
                <a:latin typeface="Comic Sans MS" panose="030F0702030302020204" pitchFamily="66" charset="0"/>
              </a:rPr>
              <a:t>They do not have direct contact with government Ministers</a:t>
            </a:r>
          </a:p>
          <a:p>
            <a:r>
              <a:rPr lang="en-GB" dirty="0" smtClean="0">
                <a:latin typeface="Comic Sans MS" panose="030F0702030302020204" pitchFamily="66" charset="0"/>
              </a:rPr>
              <a:t>They prefer it this way as it means they can publicise their cause through the media</a:t>
            </a:r>
          </a:p>
          <a:p>
            <a:r>
              <a:rPr lang="en-GB" dirty="0" smtClean="0">
                <a:latin typeface="Comic Sans MS" panose="030F0702030302020204" pitchFamily="66" charset="0"/>
              </a:rPr>
              <a:t>Examples are CND, Greenpeace, the Anti War Coalition</a:t>
            </a:r>
          </a:p>
          <a:p>
            <a:r>
              <a:rPr lang="en-GB" dirty="0" smtClean="0">
                <a:latin typeface="Comic Sans MS" panose="030F0702030302020204" pitchFamily="66" charset="0"/>
              </a:rPr>
              <a:t>They can hire professional lobbyists to speak to Ministers</a:t>
            </a:r>
          </a:p>
          <a:p>
            <a:r>
              <a:rPr lang="en-GB" dirty="0" smtClean="0">
                <a:latin typeface="Comic Sans MS" panose="030F0702030302020204" pitchFamily="66" charset="0"/>
              </a:rPr>
              <a:t>This is called Indirect Lobbying/action</a:t>
            </a:r>
          </a:p>
          <a:p>
            <a:r>
              <a:rPr lang="en-GB" dirty="0" smtClean="0">
                <a:latin typeface="Comic Sans MS" panose="030F0702030302020204" pitchFamily="66" charset="0"/>
              </a:rPr>
              <a:t>Direct Lobbying is speaking directly to MPs who can then speak on the group’s behalf i.e. John McDonnell (MP Haynes and Harlington) helping the opposition to Heathrow’s 3rd run way.</a:t>
            </a:r>
          </a:p>
          <a:p>
            <a:endParaRPr lang="en-GB" dirty="0"/>
          </a:p>
        </p:txBody>
      </p:sp>
    </p:spTree>
    <p:extLst>
      <p:ext uri="{BB962C8B-B14F-4D97-AF65-F5344CB8AC3E}">
        <p14:creationId xmlns="" xmlns:p14="http://schemas.microsoft.com/office/powerpoint/2010/main" val="3136325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idx="4294967295"/>
          </p:nvPr>
        </p:nvSpPr>
        <p:spPr/>
        <p:txBody>
          <a:bodyPr/>
          <a:lstStyle/>
          <a:p>
            <a:pPr eaLnBrk="1" hangingPunct="1"/>
            <a:r>
              <a:rPr lang="en-GB" altLang="en-US" smtClean="0">
                <a:latin typeface="Comic Sans MS" panose="030F0702030302020204" pitchFamily="66" charset="0"/>
              </a:rPr>
              <a:t>Ways of Applying Pressure</a:t>
            </a:r>
            <a:endParaRPr lang="en-US" altLang="en-US" smtClean="0">
              <a:latin typeface="Comic Sans MS" panose="030F0702030302020204" pitchFamily="66" charset="0"/>
            </a:endParaRPr>
          </a:p>
        </p:txBody>
      </p:sp>
      <p:sp>
        <p:nvSpPr>
          <p:cNvPr id="210947" name="Rectangle 3"/>
          <p:cNvSpPr>
            <a:spLocks noGrp="1" noChangeArrowheads="1"/>
          </p:cNvSpPr>
          <p:nvPr>
            <p:ph type="body" idx="4294967295"/>
          </p:nvPr>
        </p:nvSpPr>
        <p:spPr>
          <a:xfrm>
            <a:off x="838200" y="1690688"/>
            <a:ext cx="10515600" cy="4486275"/>
          </a:xfrm>
        </p:spPr>
        <p:txBody>
          <a:bodyPr>
            <a:normAutofit fontScale="85000" lnSpcReduction="20000"/>
          </a:bodyPr>
          <a:lstStyle/>
          <a:p>
            <a:pPr eaLnBrk="1" hangingPunct="1"/>
            <a:r>
              <a:rPr lang="en-GB" altLang="en-US" dirty="0" smtClean="0">
                <a:latin typeface="Comic Sans MS" panose="030F0702030302020204" pitchFamily="66" charset="0"/>
              </a:rPr>
              <a:t>1.</a:t>
            </a:r>
            <a:r>
              <a:rPr lang="en-GB" altLang="en-US" dirty="0" smtClean="0"/>
              <a:t> </a:t>
            </a:r>
            <a:r>
              <a:rPr lang="en-GB" altLang="en-US" dirty="0" smtClean="0">
                <a:latin typeface="Comic Sans MS" panose="030F0702030302020204" pitchFamily="66" charset="0"/>
              </a:rPr>
              <a:t>MPs/Parliament</a:t>
            </a:r>
          </a:p>
          <a:p>
            <a:pPr eaLnBrk="1" hangingPunct="1"/>
            <a:r>
              <a:rPr lang="en-GB" altLang="en-US" dirty="0" smtClean="0">
                <a:latin typeface="Comic Sans MS" panose="030F0702030302020204" pitchFamily="66" charset="0"/>
              </a:rPr>
              <a:t>2. Ministers</a:t>
            </a:r>
          </a:p>
          <a:p>
            <a:pPr eaLnBrk="1" hangingPunct="1"/>
            <a:r>
              <a:rPr lang="en-GB" altLang="en-US" dirty="0" smtClean="0">
                <a:latin typeface="Comic Sans MS" panose="030F0702030302020204" pitchFamily="66" charset="0"/>
              </a:rPr>
              <a:t>3. Prime Minister</a:t>
            </a:r>
          </a:p>
          <a:p>
            <a:pPr eaLnBrk="1" hangingPunct="1"/>
            <a:r>
              <a:rPr lang="en-GB" altLang="en-US" dirty="0" smtClean="0">
                <a:latin typeface="Comic Sans MS" panose="030F0702030302020204" pitchFamily="66" charset="0"/>
              </a:rPr>
              <a:t>4. Civil Service</a:t>
            </a:r>
          </a:p>
          <a:p>
            <a:pPr eaLnBrk="1" hangingPunct="1"/>
            <a:r>
              <a:rPr lang="en-GB" altLang="en-US" dirty="0" smtClean="0">
                <a:latin typeface="Comic Sans MS" panose="030F0702030302020204" pitchFamily="66" charset="0"/>
              </a:rPr>
              <a:t>5. Media</a:t>
            </a:r>
          </a:p>
          <a:p>
            <a:pPr eaLnBrk="1" hangingPunct="1"/>
            <a:r>
              <a:rPr lang="en-GB" altLang="en-US" dirty="0" smtClean="0">
                <a:latin typeface="Comic Sans MS" panose="030F0702030302020204" pitchFamily="66" charset="0"/>
              </a:rPr>
              <a:t>6. Finance</a:t>
            </a:r>
          </a:p>
          <a:p>
            <a:pPr eaLnBrk="1" hangingPunct="1"/>
            <a:r>
              <a:rPr lang="en-GB" altLang="en-US" dirty="0" smtClean="0">
                <a:latin typeface="Comic Sans MS" panose="030F0702030302020204" pitchFamily="66" charset="0"/>
              </a:rPr>
              <a:t>7. Celebrities</a:t>
            </a:r>
          </a:p>
          <a:p>
            <a:pPr eaLnBrk="1" hangingPunct="1"/>
            <a:endParaRPr lang="en-GB" altLang="en-US" dirty="0">
              <a:latin typeface="Comic Sans MS" panose="030F0702030302020204" pitchFamily="66" charset="0"/>
            </a:endParaRPr>
          </a:p>
          <a:p>
            <a:pPr eaLnBrk="1" hangingPunct="1"/>
            <a:r>
              <a:rPr lang="en-GB" altLang="en-US" dirty="0" smtClean="0">
                <a:latin typeface="Comic Sans MS" panose="030F0702030302020204" pitchFamily="66" charset="0"/>
              </a:rPr>
              <a:t>Remember outsider pressure groups need to rely on media attention and public support and membership in order to gain influence.</a:t>
            </a:r>
          </a:p>
          <a:p>
            <a:pPr eaLnBrk="1" hangingPunct="1"/>
            <a:r>
              <a:rPr lang="en-GB" altLang="en-US" dirty="0" smtClean="0">
                <a:latin typeface="Comic Sans MS" panose="030F0702030302020204" pitchFamily="66" charset="0"/>
              </a:rPr>
              <a:t>This means they have to be careful about balancing getting attention with keeping the public on side.</a:t>
            </a:r>
          </a:p>
          <a:p>
            <a:pPr eaLnBrk="1" hangingPunct="1"/>
            <a:endParaRPr lang="en-US" altLang="en-US" dirty="0" smtClean="0">
              <a:latin typeface="Comic Sans MS" panose="030F0702030302020204" pitchFamily="66" charset="0"/>
            </a:endParaRPr>
          </a:p>
        </p:txBody>
      </p:sp>
    </p:spTree>
    <p:extLst>
      <p:ext uri="{BB962C8B-B14F-4D97-AF65-F5344CB8AC3E}">
        <p14:creationId xmlns="" xmlns:p14="http://schemas.microsoft.com/office/powerpoint/2010/main" val="3495401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0947">
                                            <p:txEl>
                                              <p:pRg st="0" end="0"/>
                                            </p:txEl>
                                          </p:spTgt>
                                        </p:tgtEl>
                                        <p:attrNameLst>
                                          <p:attrName>style.visibility</p:attrName>
                                        </p:attrNameLst>
                                      </p:cBhvr>
                                      <p:to>
                                        <p:strVal val="visible"/>
                                      </p:to>
                                    </p:set>
                                    <p:anim calcmode="lin" valueType="num">
                                      <p:cBhvr additive="base">
                                        <p:cTn id="7" dur="500" fill="hold"/>
                                        <p:tgtEl>
                                          <p:spTgt spid="2109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09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0947">
                                            <p:txEl>
                                              <p:pRg st="1" end="1"/>
                                            </p:txEl>
                                          </p:spTgt>
                                        </p:tgtEl>
                                        <p:attrNameLst>
                                          <p:attrName>style.visibility</p:attrName>
                                        </p:attrNameLst>
                                      </p:cBhvr>
                                      <p:to>
                                        <p:strVal val="visible"/>
                                      </p:to>
                                    </p:set>
                                    <p:anim calcmode="lin" valueType="num">
                                      <p:cBhvr additive="base">
                                        <p:cTn id="13" dur="500" fill="hold"/>
                                        <p:tgtEl>
                                          <p:spTgt spid="2109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09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0947">
                                            <p:txEl>
                                              <p:pRg st="2" end="2"/>
                                            </p:txEl>
                                          </p:spTgt>
                                        </p:tgtEl>
                                        <p:attrNameLst>
                                          <p:attrName>style.visibility</p:attrName>
                                        </p:attrNameLst>
                                      </p:cBhvr>
                                      <p:to>
                                        <p:strVal val="visible"/>
                                      </p:to>
                                    </p:set>
                                    <p:anim calcmode="lin" valueType="num">
                                      <p:cBhvr additive="base">
                                        <p:cTn id="19" dur="500" fill="hold"/>
                                        <p:tgtEl>
                                          <p:spTgt spid="2109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09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0947">
                                            <p:txEl>
                                              <p:pRg st="3" end="3"/>
                                            </p:txEl>
                                          </p:spTgt>
                                        </p:tgtEl>
                                        <p:attrNameLst>
                                          <p:attrName>style.visibility</p:attrName>
                                        </p:attrNameLst>
                                      </p:cBhvr>
                                      <p:to>
                                        <p:strVal val="visible"/>
                                      </p:to>
                                    </p:set>
                                    <p:anim calcmode="lin" valueType="num">
                                      <p:cBhvr additive="base">
                                        <p:cTn id="25" dur="500" fill="hold"/>
                                        <p:tgtEl>
                                          <p:spTgt spid="21094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09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0947">
                                            <p:txEl>
                                              <p:pRg st="4" end="4"/>
                                            </p:txEl>
                                          </p:spTgt>
                                        </p:tgtEl>
                                        <p:attrNameLst>
                                          <p:attrName>style.visibility</p:attrName>
                                        </p:attrNameLst>
                                      </p:cBhvr>
                                      <p:to>
                                        <p:strVal val="visible"/>
                                      </p:to>
                                    </p:set>
                                    <p:anim calcmode="lin" valueType="num">
                                      <p:cBhvr additive="base">
                                        <p:cTn id="31" dur="500" fill="hold"/>
                                        <p:tgtEl>
                                          <p:spTgt spid="21094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09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0947">
                                            <p:txEl>
                                              <p:pRg st="5" end="5"/>
                                            </p:txEl>
                                          </p:spTgt>
                                        </p:tgtEl>
                                        <p:attrNameLst>
                                          <p:attrName>style.visibility</p:attrName>
                                        </p:attrNameLst>
                                      </p:cBhvr>
                                      <p:to>
                                        <p:strVal val="visible"/>
                                      </p:to>
                                    </p:set>
                                    <p:anim calcmode="lin" valueType="num">
                                      <p:cBhvr additive="base">
                                        <p:cTn id="37" dur="500" fill="hold"/>
                                        <p:tgtEl>
                                          <p:spTgt spid="21094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1094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10947">
                                            <p:txEl>
                                              <p:pRg st="6" end="6"/>
                                            </p:txEl>
                                          </p:spTgt>
                                        </p:tgtEl>
                                        <p:attrNameLst>
                                          <p:attrName>style.visibility</p:attrName>
                                        </p:attrNameLst>
                                      </p:cBhvr>
                                      <p:to>
                                        <p:strVal val="visible"/>
                                      </p:to>
                                    </p:set>
                                    <p:anim calcmode="lin" valueType="num">
                                      <p:cBhvr additive="base">
                                        <p:cTn id="43" dur="500" fill="hold"/>
                                        <p:tgtEl>
                                          <p:spTgt spid="21094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1094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10947">
                                            <p:txEl>
                                              <p:pRg st="8" end="8"/>
                                            </p:txEl>
                                          </p:spTgt>
                                        </p:tgtEl>
                                        <p:attrNameLst>
                                          <p:attrName>style.visibility</p:attrName>
                                        </p:attrNameLst>
                                      </p:cBhvr>
                                      <p:to>
                                        <p:strVal val="visible"/>
                                      </p:to>
                                    </p:set>
                                    <p:anim calcmode="lin" valueType="num">
                                      <p:cBhvr additive="base">
                                        <p:cTn id="49" dur="500" fill="hold"/>
                                        <p:tgtEl>
                                          <p:spTgt spid="210947">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1094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10947">
                                            <p:txEl>
                                              <p:pRg st="9" end="9"/>
                                            </p:txEl>
                                          </p:spTgt>
                                        </p:tgtEl>
                                        <p:attrNameLst>
                                          <p:attrName>style.visibility</p:attrName>
                                        </p:attrNameLst>
                                      </p:cBhvr>
                                      <p:to>
                                        <p:strVal val="visible"/>
                                      </p:to>
                                    </p:set>
                                    <p:anim calcmode="lin" valueType="num">
                                      <p:cBhvr additive="base">
                                        <p:cTn id="55" dur="500" fill="hold"/>
                                        <p:tgtEl>
                                          <p:spTgt spid="210947">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1094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Commonwealth Games Opening Ceremony</a:t>
            </a:r>
            <a:endParaRPr lang="en-GB" dirty="0"/>
          </a:p>
        </p:txBody>
      </p:sp>
      <p:sp>
        <p:nvSpPr>
          <p:cNvPr id="3" name="Text Placeholder 2"/>
          <p:cNvSpPr>
            <a:spLocks noGrp="1"/>
          </p:cNvSpPr>
          <p:nvPr>
            <p:ph type="body" idx="1"/>
          </p:nvPr>
        </p:nvSpPr>
        <p:spPr>
          <a:xfrm>
            <a:off x="839788" y="1458214"/>
            <a:ext cx="5157787" cy="823912"/>
          </a:xfrm>
        </p:spPr>
        <p:txBody>
          <a:bodyPr/>
          <a:lstStyle/>
          <a:p>
            <a:r>
              <a:rPr lang="en-GB" u="sng" dirty="0" smtClean="0">
                <a:latin typeface="Comic Sans MS" panose="030F0702030302020204" pitchFamily="66" charset="0"/>
              </a:rPr>
              <a:t>Opposition to blowing up the Red Road Flats</a:t>
            </a:r>
            <a:endParaRPr lang="en-GB" u="sng" dirty="0">
              <a:latin typeface="Comic Sans MS" panose="030F0702030302020204" pitchFamily="66" charset="0"/>
            </a:endParaRPr>
          </a:p>
        </p:txBody>
      </p:sp>
      <p:sp>
        <p:nvSpPr>
          <p:cNvPr id="4" name="Content Placeholder 3"/>
          <p:cNvSpPr>
            <a:spLocks noGrp="1"/>
          </p:cNvSpPr>
          <p:nvPr>
            <p:ph sz="half" idx="2"/>
          </p:nvPr>
        </p:nvSpPr>
        <p:spPr>
          <a:xfrm>
            <a:off x="216132" y="2505074"/>
            <a:ext cx="5781444" cy="4352925"/>
          </a:xfrm>
        </p:spPr>
        <p:txBody>
          <a:bodyPr>
            <a:normAutofit fontScale="85000" lnSpcReduction="20000"/>
          </a:bodyPr>
          <a:lstStyle/>
          <a:p>
            <a:r>
              <a:rPr lang="en-GB" dirty="0" smtClean="0">
                <a:latin typeface="Comic Sans MS" panose="030F0702030302020204" pitchFamily="66" charset="0"/>
              </a:rPr>
              <a:t>Glasgow City Council wanted to blow up the Red Road flats as part of the opening Ceremony</a:t>
            </a:r>
          </a:p>
          <a:p>
            <a:r>
              <a:rPr lang="en-GB" dirty="0" smtClean="0">
                <a:latin typeface="Comic Sans MS" panose="030F0702030302020204" pitchFamily="66" charset="0"/>
              </a:rPr>
              <a:t>Over 4000 people signed an e-petition to stop this because they felt that this was disrespectful to residents of that area</a:t>
            </a:r>
          </a:p>
          <a:p>
            <a:r>
              <a:rPr lang="en-GB" dirty="0" smtClean="0">
                <a:latin typeface="Comic Sans MS" panose="030F0702030302020204" pitchFamily="66" charset="0"/>
              </a:rPr>
              <a:t>Many newspapers ran with the story and celebrities like Greg Hemphill (Still Game) signed the petition</a:t>
            </a:r>
          </a:p>
          <a:p>
            <a:r>
              <a:rPr lang="en-GB" dirty="0" smtClean="0">
                <a:latin typeface="Comic Sans MS" panose="030F0702030302020204" pitchFamily="66" charset="0"/>
              </a:rPr>
              <a:t>Organisers backed down</a:t>
            </a:r>
          </a:p>
          <a:p>
            <a:r>
              <a:rPr lang="en-GB" dirty="0" smtClean="0">
                <a:latin typeface="Comic Sans MS" panose="030F0702030302020204" pitchFamily="66" charset="0"/>
              </a:rPr>
              <a:t>This is an example of people power staying within the law</a:t>
            </a:r>
          </a:p>
          <a:p>
            <a:endParaRPr lang="en-GB" dirty="0"/>
          </a:p>
        </p:txBody>
      </p:sp>
      <p:pic>
        <p:nvPicPr>
          <p:cNvPr id="7" name="Content Placeholder 6"/>
          <p:cNvPicPr>
            <a:picLocks noGrp="1" noChangeAspect="1"/>
          </p:cNvPicPr>
          <p:nvPr>
            <p:ph sz="quarter" idx="4"/>
          </p:nvPr>
        </p:nvPicPr>
        <p:blipFill>
          <a:blip r:embed="rId2">
            <a:extLst>
              <a:ext uri="{28A0092B-C50C-407E-A947-70E740481C1C}">
                <a14:useLocalDpi xmlns="" xmlns:a14="http://schemas.microsoft.com/office/drawing/2010/main" val="0"/>
              </a:ext>
            </a:extLst>
          </a:blip>
          <a:stretch>
            <a:fillRect/>
          </a:stretch>
        </p:blipFill>
        <p:spPr>
          <a:xfrm>
            <a:off x="6172200" y="2093119"/>
            <a:ext cx="5183188" cy="3664546"/>
          </a:xfrm>
        </p:spPr>
      </p:pic>
    </p:spTree>
    <p:extLst>
      <p:ext uri="{BB962C8B-B14F-4D97-AF65-F5344CB8AC3E}">
        <p14:creationId xmlns="" xmlns:p14="http://schemas.microsoft.com/office/powerpoint/2010/main" val="1617722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additive="base">
                                        <p:cTn id="3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 calcmode="lin" valueType="num">
                                      <p:cBhvr additive="base">
                                        <p:cTn id="3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 calcmode="lin" valueType="num">
                                      <p:cBhvr additive="base">
                                        <p:cTn id="4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u="sng" dirty="0" smtClean="0">
                <a:latin typeface="Comic Sans MS" panose="030F0702030302020204" pitchFamily="66" charset="0"/>
              </a:rPr>
              <a:t>Tripping up Trump</a:t>
            </a:r>
            <a:endParaRPr lang="en-GB" u="sng" dirty="0">
              <a:latin typeface="Comic Sans MS" panose="030F0702030302020204" pitchFamily="66" charset="0"/>
            </a:endParaRPr>
          </a:p>
        </p:txBody>
      </p:sp>
      <p:sp>
        <p:nvSpPr>
          <p:cNvPr id="4" name="Content Placeholder 3"/>
          <p:cNvSpPr>
            <a:spLocks noGrp="1"/>
          </p:cNvSpPr>
          <p:nvPr>
            <p:ph idx="1"/>
          </p:nvPr>
        </p:nvSpPr>
        <p:spPr>
          <a:xfrm>
            <a:off x="139931" y="1585826"/>
            <a:ext cx="7474527" cy="5130857"/>
          </a:xfrm>
        </p:spPr>
        <p:txBody>
          <a:bodyPr>
            <a:normAutofit fontScale="92500" lnSpcReduction="10000"/>
          </a:bodyPr>
          <a:lstStyle/>
          <a:p>
            <a:r>
              <a:rPr lang="en-GB" dirty="0" smtClean="0">
                <a:latin typeface="Comic Sans MS" panose="030F0702030302020204" pitchFamily="66" charset="0"/>
              </a:rPr>
              <a:t>This group was set up after Donald Trump (American businessman) bought land to build a new golf course</a:t>
            </a:r>
          </a:p>
          <a:p>
            <a:r>
              <a:rPr lang="en-GB" dirty="0" smtClean="0">
                <a:latin typeface="Comic Sans MS" panose="030F0702030302020204" pitchFamily="66" charset="0"/>
              </a:rPr>
              <a:t>This land was a site of scientific interest because of a sand dune system</a:t>
            </a:r>
          </a:p>
          <a:p>
            <a:r>
              <a:rPr lang="en-GB" dirty="0" smtClean="0">
                <a:latin typeface="Comic Sans MS" panose="030F0702030302020204" pitchFamily="66" charset="0"/>
              </a:rPr>
              <a:t>Local residents were also threatened with compulsory purchase orders (CPO) for their homes.</a:t>
            </a:r>
          </a:p>
          <a:p>
            <a:r>
              <a:rPr lang="en-GB" dirty="0" smtClean="0">
                <a:latin typeface="Comic Sans MS" panose="030F0702030302020204" pitchFamily="66" charset="0"/>
              </a:rPr>
              <a:t>The pressure group was set up to fight against these CPO.</a:t>
            </a:r>
          </a:p>
          <a:p>
            <a:r>
              <a:rPr lang="en-GB" dirty="0" smtClean="0">
                <a:latin typeface="Comic Sans MS" panose="030F0702030302020204" pitchFamily="66" charset="0"/>
              </a:rPr>
              <a:t>This pressure group were up against Aberdeen council and the Scottish Government who seen the financial benefits of this course</a:t>
            </a:r>
          </a:p>
        </p:txBody>
      </p:sp>
      <p:pic>
        <p:nvPicPr>
          <p:cNvPr id="5" name="Picture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8181749" y="1175298"/>
            <a:ext cx="3516722" cy="5256000"/>
          </a:xfrm>
          <a:prstGeom prst="rect">
            <a:avLst/>
          </a:prstGeom>
        </p:spPr>
      </p:pic>
    </p:spTree>
    <p:extLst>
      <p:ext uri="{BB962C8B-B14F-4D97-AF65-F5344CB8AC3E}">
        <p14:creationId xmlns="" xmlns:p14="http://schemas.microsoft.com/office/powerpoint/2010/main" val="24854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additive="base">
                                        <p:cTn id="3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 calcmode="lin" valueType="num">
                                      <p:cBhvr additive="base">
                                        <p:cTn id="3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 calcmode="lin" valueType="num">
                                      <p:cBhvr additive="base">
                                        <p:cTn id="4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378" y="199504"/>
            <a:ext cx="6916189" cy="6658495"/>
          </a:xfrm>
        </p:spPr>
        <p:txBody>
          <a:bodyPr>
            <a:normAutofit fontScale="92500" lnSpcReduction="10000"/>
          </a:bodyPr>
          <a:lstStyle/>
          <a:p>
            <a:r>
              <a:rPr lang="en-GB" dirty="0" smtClean="0">
                <a:latin typeface="Comic Sans MS" panose="030F0702030302020204" pitchFamily="66" charset="0"/>
              </a:rPr>
              <a:t>This group have received funds from an anonymous person and have bought land which is at the heart of Trump’s housing and leisure development</a:t>
            </a:r>
          </a:p>
          <a:p>
            <a:r>
              <a:rPr lang="en-GB" dirty="0" smtClean="0">
                <a:latin typeface="Comic Sans MS" panose="030F0702030302020204" pitchFamily="66" charset="0"/>
              </a:rPr>
              <a:t>The group have used all .sorts of methods to achieve support – made a documentary, protested and petitions</a:t>
            </a:r>
          </a:p>
          <a:p>
            <a:r>
              <a:rPr lang="en-GB" dirty="0" smtClean="0">
                <a:latin typeface="Comic Sans MS" panose="030F0702030302020204" pitchFamily="66" charset="0"/>
              </a:rPr>
              <a:t>However Donald Trump has millions of pounds at his disposal while this group was made up of locals.  </a:t>
            </a:r>
          </a:p>
          <a:p>
            <a:r>
              <a:rPr lang="en-GB" dirty="0" smtClean="0">
                <a:latin typeface="Comic Sans MS" panose="030F0702030302020204" pitchFamily="66" charset="0"/>
              </a:rPr>
              <a:t>Money should never buy influence but this might an example of when this happened.</a:t>
            </a:r>
          </a:p>
          <a:p>
            <a:r>
              <a:rPr lang="en-GB" dirty="0" smtClean="0">
                <a:latin typeface="Comic Sans MS" panose="030F0702030302020204" pitchFamily="66" charset="0"/>
              </a:rPr>
              <a:t>Since this Mr Trump has again used his money and influence to try and influence Scottish decision making.  </a:t>
            </a:r>
          </a:p>
          <a:p>
            <a:r>
              <a:rPr lang="en-GB" dirty="0" smtClean="0">
                <a:latin typeface="Comic Sans MS" panose="030F0702030302020204" pitchFamily="66" charset="0"/>
              </a:rPr>
              <a:t>He took the Scottish government to court to stop wind turbines being put up and spoiling the view from his hotel!!</a:t>
            </a:r>
            <a:endParaRPr lang="en-GB" dirty="0">
              <a:latin typeface="Comic Sans MS" panose="030F0702030302020204" pitchFamily="66" charset="0"/>
            </a:endParaRPr>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499600" y="696860"/>
            <a:ext cx="3936907" cy="5256000"/>
          </a:xfrm>
          <a:prstGeom prst="rect">
            <a:avLst/>
          </a:prstGeom>
        </p:spPr>
      </p:pic>
    </p:spTree>
    <p:extLst>
      <p:ext uri="{BB962C8B-B14F-4D97-AF65-F5344CB8AC3E}">
        <p14:creationId xmlns="" xmlns:p14="http://schemas.microsoft.com/office/powerpoint/2010/main" val="1805739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latin typeface="Comic Sans MS" panose="030F0702030302020204" pitchFamily="66" charset="0"/>
              </a:rPr>
              <a:t>Gurkha</a:t>
            </a:r>
            <a:r>
              <a:rPr lang="en-GB" dirty="0" smtClean="0">
                <a:latin typeface="Comic Sans MS" panose="030F0702030302020204" pitchFamily="66" charset="0"/>
              </a:rPr>
              <a:t> Justice Campaign</a:t>
            </a:r>
            <a:endParaRPr lang="en-GB" dirty="0">
              <a:latin typeface="Comic Sans MS" panose="030F0702030302020204" pitchFamily="66" charset="0"/>
            </a:endParaRPr>
          </a:p>
        </p:txBody>
      </p:sp>
      <p:sp>
        <p:nvSpPr>
          <p:cNvPr id="3" name="Content Placeholder 2"/>
          <p:cNvSpPr>
            <a:spLocks noGrp="1"/>
          </p:cNvSpPr>
          <p:nvPr>
            <p:ph idx="1"/>
          </p:nvPr>
        </p:nvSpPr>
        <p:spPr>
          <a:xfrm>
            <a:off x="0" y="1825625"/>
            <a:ext cx="7248698" cy="4774680"/>
          </a:xfrm>
        </p:spPr>
        <p:txBody>
          <a:bodyPr>
            <a:normAutofit fontScale="92500" lnSpcReduction="10000"/>
          </a:bodyPr>
          <a:lstStyle/>
          <a:p>
            <a:r>
              <a:rPr lang="en-GB" dirty="0" smtClean="0">
                <a:latin typeface="Comic Sans MS" panose="030F0702030302020204" pitchFamily="66" charset="0"/>
              </a:rPr>
              <a:t>Joanna Lumley fronted the campaign to help the </a:t>
            </a:r>
            <a:r>
              <a:rPr lang="en-GB" dirty="0" err="1" smtClean="0">
                <a:latin typeface="Comic Sans MS" panose="030F0702030302020204" pitchFamily="66" charset="0"/>
              </a:rPr>
              <a:t>Gurkha’s</a:t>
            </a:r>
            <a:r>
              <a:rPr lang="en-GB" dirty="0" smtClean="0">
                <a:latin typeface="Comic Sans MS" panose="030F0702030302020204" pitchFamily="66" charset="0"/>
              </a:rPr>
              <a:t> fight deportations from the UK</a:t>
            </a:r>
          </a:p>
          <a:p>
            <a:r>
              <a:rPr lang="en-GB" dirty="0" smtClean="0">
                <a:latin typeface="Comic Sans MS" panose="030F0702030302020204" pitchFamily="66" charset="0"/>
              </a:rPr>
              <a:t>Lumley used her influence to gain lots of media attention</a:t>
            </a:r>
          </a:p>
          <a:p>
            <a:r>
              <a:rPr lang="en-GB" dirty="0" smtClean="0">
                <a:latin typeface="Comic Sans MS" panose="030F0702030302020204" pitchFamily="66" charset="0"/>
              </a:rPr>
              <a:t>Lumley was invited to have tea with PM Gordon Brown to discuss the issue</a:t>
            </a:r>
          </a:p>
          <a:p>
            <a:r>
              <a:rPr lang="en-GB" dirty="0" smtClean="0">
                <a:latin typeface="Comic Sans MS" panose="030F0702030302020204" pitchFamily="66" charset="0"/>
              </a:rPr>
              <a:t>Eventually the government made an announcement that all </a:t>
            </a:r>
            <a:r>
              <a:rPr lang="en-GB" dirty="0" err="1" smtClean="0">
                <a:latin typeface="Comic Sans MS" panose="030F0702030302020204" pitchFamily="66" charset="0"/>
              </a:rPr>
              <a:t>Gurkha’s</a:t>
            </a:r>
            <a:r>
              <a:rPr lang="en-GB" dirty="0" smtClean="0">
                <a:latin typeface="Comic Sans MS" panose="030F0702030302020204" pitchFamily="66" charset="0"/>
              </a:rPr>
              <a:t> who had served the British army would be allowed to settle in the UK</a:t>
            </a:r>
          </a:p>
          <a:p>
            <a:r>
              <a:rPr lang="en-GB" dirty="0" smtClean="0">
                <a:latin typeface="Comic Sans MS" panose="030F0702030302020204" pitchFamily="66" charset="0"/>
              </a:rPr>
              <a:t>This shows that a strong celebrity leader can help your campaign </a:t>
            </a:r>
          </a:p>
          <a:p>
            <a:endParaRPr lang="en-GB" dirty="0">
              <a:latin typeface="Comic Sans MS" panose="030F0702030302020204" pitchFamily="66" charset="0"/>
            </a:endParaRPr>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365076" y="1825625"/>
            <a:ext cx="4381500" cy="4360976"/>
          </a:xfrm>
          <a:prstGeom prst="rect">
            <a:avLst/>
          </a:prstGeom>
        </p:spPr>
      </p:pic>
    </p:spTree>
    <p:extLst>
      <p:ext uri="{BB962C8B-B14F-4D97-AF65-F5344CB8AC3E}">
        <p14:creationId xmlns="" xmlns:p14="http://schemas.microsoft.com/office/powerpoint/2010/main" val="75424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505" y="0"/>
            <a:ext cx="6932815" cy="1325563"/>
          </a:xfrm>
        </p:spPr>
        <p:txBody>
          <a:bodyPr/>
          <a:lstStyle/>
          <a:p>
            <a:r>
              <a:rPr lang="en-GB" u="sng" dirty="0" smtClean="0">
                <a:latin typeface="Comic Sans MS" panose="030F0702030302020204" pitchFamily="66" charset="0"/>
              </a:rPr>
              <a:t>Student Riots </a:t>
            </a:r>
            <a:endParaRPr lang="en-GB" u="sng" dirty="0">
              <a:latin typeface="Comic Sans MS" panose="030F0702030302020204" pitchFamily="66" charset="0"/>
            </a:endParaRPr>
          </a:p>
        </p:txBody>
      </p:sp>
      <p:sp>
        <p:nvSpPr>
          <p:cNvPr id="3" name="Content Placeholder 2"/>
          <p:cNvSpPr>
            <a:spLocks noGrp="1"/>
          </p:cNvSpPr>
          <p:nvPr>
            <p:ph idx="1"/>
          </p:nvPr>
        </p:nvSpPr>
        <p:spPr>
          <a:xfrm>
            <a:off x="199505" y="1280160"/>
            <a:ext cx="7481455" cy="5419897"/>
          </a:xfrm>
        </p:spPr>
        <p:txBody>
          <a:bodyPr>
            <a:normAutofit fontScale="85000" lnSpcReduction="20000"/>
          </a:bodyPr>
          <a:lstStyle/>
          <a:p>
            <a:r>
              <a:rPr lang="en-GB" dirty="0" smtClean="0">
                <a:latin typeface="Comic Sans MS" panose="030F0702030302020204" pitchFamily="66" charset="0"/>
              </a:rPr>
              <a:t>In November 2010 Students took to the streets of London to protest against the Con-Lib proposed tuition fees.</a:t>
            </a:r>
          </a:p>
          <a:p>
            <a:r>
              <a:rPr lang="en-GB" dirty="0" smtClean="0">
                <a:latin typeface="Comic Sans MS" panose="030F0702030302020204" pitchFamily="66" charset="0"/>
              </a:rPr>
              <a:t>Nick Clegg had promised he would never vote for tuition fees…less than a month into the coalition he had voted for tuition fees</a:t>
            </a:r>
          </a:p>
          <a:p>
            <a:r>
              <a:rPr lang="en-GB" dirty="0" smtClean="0">
                <a:latin typeface="Comic Sans MS" panose="030F0702030302020204" pitchFamily="66" charset="0"/>
              </a:rPr>
              <a:t>The biggest percent of the protests were peaceful however there were some cases of extreme violence</a:t>
            </a:r>
          </a:p>
          <a:p>
            <a:r>
              <a:rPr lang="en-GB" dirty="0" smtClean="0">
                <a:latin typeface="Comic Sans MS" panose="030F0702030302020204" pitchFamily="66" charset="0"/>
              </a:rPr>
              <a:t>The Tory headquarters were stormed and students refused to move when riot police came.</a:t>
            </a:r>
          </a:p>
          <a:p>
            <a:r>
              <a:rPr lang="en-GB" dirty="0" smtClean="0">
                <a:latin typeface="Comic Sans MS" panose="030F0702030302020204" pitchFamily="66" charset="0"/>
              </a:rPr>
              <a:t>Some of the protesters threw large objects from the roof and fought with police officers</a:t>
            </a:r>
          </a:p>
          <a:p>
            <a:r>
              <a:rPr lang="en-GB" dirty="0" smtClean="0">
                <a:latin typeface="Comic Sans MS" panose="030F0702030302020204" pitchFamily="66" charset="0"/>
              </a:rPr>
              <a:t>Prince Charles and Camellia’s car was attacked </a:t>
            </a:r>
          </a:p>
          <a:p>
            <a:r>
              <a:rPr lang="en-GB" dirty="0" smtClean="0">
                <a:latin typeface="Comic Sans MS" panose="030F0702030302020204" pitchFamily="66" charset="0"/>
              </a:rPr>
              <a:t>This is an example of a cause group who lost public support because they used extreme methods</a:t>
            </a:r>
            <a:endParaRPr lang="en-GB" dirty="0">
              <a:latin typeface="Comic Sans MS" panose="030F0702030302020204" pitchFamily="66" charset="0"/>
            </a:endParaRPr>
          </a:p>
        </p:txBody>
      </p:sp>
      <p:pic>
        <p:nvPicPr>
          <p:cNvPr id="4" name="Picture 12" descr="student-protest-nov25"/>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882134" y="1465232"/>
            <a:ext cx="4120334" cy="4464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10731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additive="base">
                                        <p:cTn id="4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additive="base">
                                        <p:cTn id="5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idx="4294967295"/>
          </p:nvPr>
        </p:nvSpPr>
        <p:spPr/>
        <p:txBody>
          <a:bodyPr/>
          <a:lstStyle/>
          <a:p>
            <a:pPr eaLnBrk="1" hangingPunct="1"/>
            <a:r>
              <a:rPr lang="en-GB" altLang="en-US" dirty="0" smtClean="0">
                <a:latin typeface="Comic Sans MS" panose="030F0702030302020204" pitchFamily="66" charset="0"/>
              </a:rPr>
              <a:t>Difference between Cause and Sectional Groups</a:t>
            </a:r>
            <a:endParaRPr lang="en-US" altLang="en-US" dirty="0" smtClean="0">
              <a:latin typeface="Comic Sans MS" panose="030F0702030302020204" pitchFamily="66" charset="0"/>
            </a:endParaRPr>
          </a:p>
        </p:txBody>
      </p:sp>
      <p:sp>
        <p:nvSpPr>
          <p:cNvPr id="126979" name="Rectangle 3"/>
          <p:cNvSpPr>
            <a:spLocks noGrp="1" noChangeArrowheads="1"/>
          </p:cNvSpPr>
          <p:nvPr>
            <p:ph type="body" idx="4294967295"/>
          </p:nvPr>
        </p:nvSpPr>
        <p:spPr>
          <a:xfrm>
            <a:off x="149629" y="1825624"/>
            <a:ext cx="11204171" cy="4824557"/>
          </a:xfrm>
        </p:spPr>
        <p:txBody>
          <a:bodyPr/>
          <a:lstStyle/>
          <a:p>
            <a:pPr eaLnBrk="1" hangingPunct="1">
              <a:lnSpc>
                <a:spcPct val="90000"/>
              </a:lnSpc>
            </a:pPr>
            <a:r>
              <a:rPr lang="en-GB" altLang="en-US" dirty="0" smtClean="0">
                <a:latin typeface="Comic Sans MS" panose="030F0702030302020204" pitchFamily="66" charset="0"/>
              </a:rPr>
              <a:t>Cause groups are defined by the cause that they represent</a:t>
            </a:r>
          </a:p>
          <a:p>
            <a:pPr eaLnBrk="1" hangingPunct="1">
              <a:lnSpc>
                <a:spcPct val="90000"/>
              </a:lnSpc>
            </a:pPr>
            <a:r>
              <a:rPr lang="en-GB" altLang="en-US" dirty="0" smtClean="0">
                <a:latin typeface="Comic Sans MS" panose="030F0702030302020204" pitchFamily="66" charset="0"/>
              </a:rPr>
              <a:t>Anyone can join.  The more members they have the more powerful they tend to be – why?</a:t>
            </a:r>
          </a:p>
          <a:p>
            <a:r>
              <a:rPr lang="en-GB" altLang="en-US" dirty="0" smtClean="0">
                <a:latin typeface="Comic Sans MS" panose="030F0702030302020204" pitchFamily="66" charset="0"/>
              </a:rPr>
              <a:t>A person interested in animals may join an Animal Rights group such as PETA </a:t>
            </a:r>
          </a:p>
          <a:p>
            <a:r>
              <a:rPr lang="en-GB" altLang="en-US" dirty="0" smtClean="0">
                <a:latin typeface="Comic Sans MS" panose="030F0702030302020204" pitchFamily="66" charset="0"/>
              </a:rPr>
              <a:t>Greenpeace  if someone cares about environmental issues.</a:t>
            </a:r>
          </a:p>
          <a:p>
            <a:r>
              <a:rPr lang="en-GB" altLang="en-US" dirty="0" smtClean="0">
                <a:latin typeface="Comic Sans MS" panose="030F0702030302020204" pitchFamily="66" charset="0"/>
              </a:rPr>
              <a:t>These groups can vary in size and as mentioned already they can be permanent or temporary depending on their issue</a:t>
            </a:r>
          </a:p>
          <a:p>
            <a:endParaRPr lang="en-GB" altLang="en-US" dirty="0" smtClean="0">
              <a:latin typeface="Comic Sans MS" panose="030F0702030302020204" pitchFamily="66" charset="0"/>
            </a:endParaRPr>
          </a:p>
        </p:txBody>
      </p:sp>
    </p:spTree>
    <p:extLst>
      <p:ext uri="{BB962C8B-B14F-4D97-AF65-F5344CB8AC3E}">
        <p14:creationId xmlns="" xmlns:p14="http://schemas.microsoft.com/office/powerpoint/2010/main" val="6637005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6978"/>
                                        </p:tgtEl>
                                        <p:attrNameLst>
                                          <p:attrName>style.visibility</p:attrName>
                                        </p:attrNameLst>
                                      </p:cBhvr>
                                      <p:to>
                                        <p:strVal val="visible"/>
                                      </p:to>
                                    </p:set>
                                    <p:animEffect transition="in" filter="wipe(down)">
                                      <p:cBhvr>
                                        <p:cTn id="7" dur="580">
                                          <p:stCondLst>
                                            <p:cond delay="0"/>
                                          </p:stCondLst>
                                        </p:cTn>
                                        <p:tgtEl>
                                          <p:spTgt spid="126978"/>
                                        </p:tgtEl>
                                      </p:cBhvr>
                                    </p:animEffect>
                                    <p:anim calcmode="lin" valueType="num">
                                      <p:cBhvr>
                                        <p:cTn id="8" dur="1822" tmFilter="0,0; 0.14,0.36; 0.43,0.73; 0.71,0.91; 1.0,1.0">
                                          <p:stCondLst>
                                            <p:cond delay="0"/>
                                          </p:stCondLst>
                                        </p:cTn>
                                        <p:tgtEl>
                                          <p:spTgt spid="12697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697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697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697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6978"/>
                                        </p:tgtEl>
                                        <p:attrNameLst>
                                          <p:attrName>ppt_y</p:attrName>
                                        </p:attrNameLst>
                                      </p:cBhvr>
                                      <p:tavLst>
                                        <p:tav tm="0" fmla="#ppt_y-sin(pi*$)/81">
                                          <p:val>
                                            <p:fltVal val="0"/>
                                          </p:val>
                                        </p:tav>
                                        <p:tav tm="100000">
                                          <p:val>
                                            <p:fltVal val="1"/>
                                          </p:val>
                                        </p:tav>
                                      </p:tavLst>
                                    </p:anim>
                                    <p:animScale>
                                      <p:cBhvr>
                                        <p:cTn id="13" dur="26">
                                          <p:stCondLst>
                                            <p:cond delay="650"/>
                                          </p:stCondLst>
                                        </p:cTn>
                                        <p:tgtEl>
                                          <p:spTgt spid="126978"/>
                                        </p:tgtEl>
                                      </p:cBhvr>
                                      <p:to x="100000" y="60000"/>
                                    </p:animScale>
                                    <p:animScale>
                                      <p:cBhvr>
                                        <p:cTn id="14" dur="166" decel="50000">
                                          <p:stCondLst>
                                            <p:cond delay="676"/>
                                          </p:stCondLst>
                                        </p:cTn>
                                        <p:tgtEl>
                                          <p:spTgt spid="126978"/>
                                        </p:tgtEl>
                                      </p:cBhvr>
                                      <p:to x="100000" y="100000"/>
                                    </p:animScale>
                                    <p:animScale>
                                      <p:cBhvr>
                                        <p:cTn id="15" dur="26">
                                          <p:stCondLst>
                                            <p:cond delay="1312"/>
                                          </p:stCondLst>
                                        </p:cTn>
                                        <p:tgtEl>
                                          <p:spTgt spid="126978"/>
                                        </p:tgtEl>
                                      </p:cBhvr>
                                      <p:to x="100000" y="80000"/>
                                    </p:animScale>
                                    <p:animScale>
                                      <p:cBhvr>
                                        <p:cTn id="16" dur="166" decel="50000">
                                          <p:stCondLst>
                                            <p:cond delay="1338"/>
                                          </p:stCondLst>
                                        </p:cTn>
                                        <p:tgtEl>
                                          <p:spTgt spid="126978"/>
                                        </p:tgtEl>
                                      </p:cBhvr>
                                      <p:to x="100000" y="100000"/>
                                    </p:animScale>
                                    <p:animScale>
                                      <p:cBhvr>
                                        <p:cTn id="17" dur="26">
                                          <p:stCondLst>
                                            <p:cond delay="1642"/>
                                          </p:stCondLst>
                                        </p:cTn>
                                        <p:tgtEl>
                                          <p:spTgt spid="126978"/>
                                        </p:tgtEl>
                                      </p:cBhvr>
                                      <p:to x="100000" y="90000"/>
                                    </p:animScale>
                                    <p:animScale>
                                      <p:cBhvr>
                                        <p:cTn id="18" dur="166" decel="50000">
                                          <p:stCondLst>
                                            <p:cond delay="1668"/>
                                          </p:stCondLst>
                                        </p:cTn>
                                        <p:tgtEl>
                                          <p:spTgt spid="126978"/>
                                        </p:tgtEl>
                                      </p:cBhvr>
                                      <p:to x="100000" y="100000"/>
                                    </p:animScale>
                                    <p:animScale>
                                      <p:cBhvr>
                                        <p:cTn id="19" dur="26">
                                          <p:stCondLst>
                                            <p:cond delay="1808"/>
                                          </p:stCondLst>
                                        </p:cTn>
                                        <p:tgtEl>
                                          <p:spTgt spid="126978"/>
                                        </p:tgtEl>
                                      </p:cBhvr>
                                      <p:to x="100000" y="95000"/>
                                    </p:animScale>
                                    <p:animScale>
                                      <p:cBhvr>
                                        <p:cTn id="20" dur="166" decel="50000">
                                          <p:stCondLst>
                                            <p:cond delay="1834"/>
                                          </p:stCondLst>
                                        </p:cTn>
                                        <p:tgtEl>
                                          <p:spTgt spid="126978"/>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126979">
                                            <p:txEl>
                                              <p:pRg st="0" end="0"/>
                                            </p:txEl>
                                          </p:spTgt>
                                        </p:tgtEl>
                                        <p:attrNameLst>
                                          <p:attrName>style.visibility</p:attrName>
                                        </p:attrNameLst>
                                      </p:cBhvr>
                                      <p:to>
                                        <p:strVal val="visible"/>
                                      </p:to>
                                    </p:set>
                                    <p:animEffect transition="in" filter="fade">
                                      <p:cBhvr>
                                        <p:cTn id="25" dur="1000"/>
                                        <p:tgtEl>
                                          <p:spTgt spid="126979">
                                            <p:txEl>
                                              <p:pRg st="0" end="0"/>
                                            </p:txEl>
                                          </p:spTgt>
                                        </p:tgtEl>
                                      </p:cBhvr>
                                    </p:animEffect>
                                    <p:anim calcmode="lin" valueType="num">
                                      <p:cBhvr>
                                        <p:cTn id="26" dur="1000" fill="hold"/>
                                        <p:tgtEl>
                                          <p:spTgt spid="126979">
                                            <p:txEl>
                                              <p:pRg st="0" end="0"/>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126979">
                                            <p:txEl>
                                              <p:pRg st="0" end="0"/>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2697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37" presetClass="entr" presetSubtype="0" fill="hold" grpId="0" nodeType="clickEffect">
                                  <p:stCondLst>
                                    <p:cond delay="0"/>
                                  </p:stCondLst>
                                  <p:childTnLst>
                                    <p:set>
                                      <p:cBhvr>
                                        <p:cTn id="32" dur="1" fill="hold">
                                          <p:stCondLst>
                                            <p:cond delay="0"/>
                                          </p:stCondLst>
                                        </p:cTn>
                                        <p:tgtEl>
                                          <p:spTgt spid="126979">
                                            <p:txEl>
                                              <p:pRg st="1" end="1"/>
                                            </p:txEl>
                                          </p:spTgt>
                                        </p:tgtEl>
                                        <p:attrNameLst>
                                          <p:attrName>style.visibility</p:attrName>
                                        </p:attrNameLst>
                                      </p:cBhvr>
                                      <p:to>
                                        <p:strVal val="visible"/>
                                      </p:to>
                                    </p:set>
                                    <p:animEffect transition="in" filter="fade">
                                      <p:cBhvr>
                                        <p:cTn id="33" dur="1000"/>
                                        <p:tgtEl>
                                          <p:spTgt spid="126979">
                                            <p:txEl>
                                              <p:pRg st="1" end="1"/>
                                            </p:txEl>
                                          </p:spTgt>
                                        </p:tgtEl>
                                      </p:cBhvr>
                                    </p:animEffect>
                                    <p:anim calcmode="lin" valueType="num">
                                      <p:cBhvr>
                                        <p:cTn id="34" dur="1000" fill="hold"/>
                                        <p:tgtEl>
                                          <p:spTgt spid="126979">
                                            <p:txEl>
                                              <p:pRg st="1" end="1"/>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126979">
                                            <p:txEl>
                                              <p:pRg st="1" end="1"/>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26979">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37" presetClass="entr" presetSubtype="0" fill="hold" grpId="0" nodeType="clickEffect">
                                  <p:stCondLst>
                                    <p:cond delay="0"/>
                                  </p:stCondLst>
                                  <p:childTnLst>
                                    <p:set>
                                      <p:cBhvr>
                                        <p:cTn id="40" dur="1" fill="hold">
                                          <p:stCondLst>
                                            <p:cond delay="0"/>
                                          </p:stCondLst>
                                        </p:cTn>
                                        <p:tgtEl>
                                          <p:spTgt spid="126979">
                                            <p:txEl>
                                              <p:pRg st="2" end="2"/>
                                            </p:txEl>
                                          </p:spTgt>
                                        </p:tgtEl>
                                        <p:attrNameLst>
                                          <p:attrName>style.visibility</p:attrName>
                                        </p:attrNameLst>
                                      </p:cBhvr>
                                      <p:to>
                                        <p:strVal val="visible"/>
                                      </p:to>
                                    </p:set>
                                    <p:animEffect transition="in" filter="fade">
                                      <p:cBhvr>
                                        <p:cTn id="41" dur="1000"/>
                                        <p:tgtEl>
                                          <p:spTgt spid="126979">
                                            <p:txEl>
                                              <p:pRg st="2" end="2"/>
                                            </p:txEl>
                                          </p:spTgt>
                                        </p:tgtEl>
                                      </p:cBhvr>
                                    </p:animEffect>
                                    <p:anim calcmode="lin" valueType="num">
                                      <p:cBhvr>
                                        <p:cTn id="42" dur="1000" fill="hold"/>
                                        <p:tgtEl>
                                          <p:spTgt spid="126979">
                                            <p:txEl>
                                              <p:pRg st="2" end="2"/>
                                            </p:txEl>
                                          </p:spTgt>
                                        </p:tgtEl>
                                        <p:attrNameLst>
                                          <p:attrName>ppt_x</p:attrName>
                                        </p:attrNameLst>
                                      </p:cBhvr>
                                      <p:tavLst>
                                        <p:tav tm="0">
                                          <p:val>
                                            <p:strVal val="#ppt_x"/>
                                          </p:val>
                                        </p:tav>
                                        <p:tav tm="100000">
                                          <p:val>
                                            <p:strVal val="#ppt_x"/>
                                          </p:val>
                                        </p:tav>
                                      </p:tavLst>
                                    </p:anim>
                                    <p:anim calcmode="lin" valueType="num">
                                      <p:cBhvr>
                                        <p:cTn id="43" dur="900" decel="100000" fill="hold"/>
                                        <p:tgtEl>
                                          <p:spTgt spid="126979">
                                            <p:txEl>
                                              <p:pRg st="2" end="2"/>
                                            </p:txEl>
                                          </p:spTgt>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26979">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7" presetClass="entr" presetSubtype="0" fill="hold" grpId="0" nodeType="clickEffect">
                                  <p:stCondLst>
                                    <p:cond delay="0"/>
                                  </p:stCondLst>
                                  <p:childTnLst>
                                    <p:set>
                                      <p:cBhvr>
                                        <p:cTn id="48" dur="1" fill="hold">
                                          <p:stCondLst>
                                            <p:cond delay="0"/>
                                          </p:stCondLst>
                                        </p:cTn>
                                        <p:tgtEl>
                                          <p:spTgt spid="126979">
                                            <p:txEl>
                                              <p:pRg st="3" end="3"/>
                                            </p:txEl>
                                          </p:spTgt>
                                        </p:tgtEl>
                                        <p:attrNameLst>
                                          <p:attrName>style.visibility</p:attrName>
                                        </p:attrNameLst>
                                      </p:cBhvr>
                                      <p:to>
                                        <p:strVal val="visible"/>
                                      </p:to>
                                    </p:set>
                                    <p:animEffect transition="in" filter="fade">
                                      <p:cBhvr>
                                        <p:cTn id="49" dur="1000"/>
                                        <p:tgtEl>
                                          <p:spTgt spid="126979">
                                            <p:txEl>
                                              <p:pRg st="3" end="3"/>
                                            </p:txEl>
                                          </p:spTgt>
                                        </p:tgtEl>
                                      </p:cBhvr>
                                    </p:animEffect>
                                    <p:anim calcmode="lin" valueType="num">
                                      <p:cBhvr>
                                        <p:cTn id="50" dur="1000" fill="hold"/>
                                        <p:tgtEl>
                                          <p:spTgt spid="126979">
                                            <p:txEl>
                                              <p:pRg st="3" end="3"/>
                                            </p:txEl>
                                          </p:spTgt>
                                        </p:tgtEl>
                                        <p:attrNameLst>
                                          <p:attrName>ppt_x</p:attrName>
                                        </p:attrNameLst>
                                      </p:cBhvr>
                                      <p:tavLst>
                                        <p:tav tm="0">
                                          <p:val>
                                            <p:strVal val="#ppt_x"/>
                                          </p:val>
                                        </p:tav>
                                        <p:tav tm="100000">
                                          <p:val>
                                            <p:strVal val="#ppt_x"/>
                                          </p:val>
                                        </p:tav>
                                      </p:tavLst>
                                    </p:anim>
                                    <p:anim calcmode="lin" valueType="num">
                                      <p:cBhvr>
                                        <p:cTn id="51" dur="900" decel="100000" fill="hold"/>
                                        <p:tgtEl>
                                          <p:spTgt spid="126979">
                                            <p:txEl>
                                              <p:pRg st="3" end="3"/>
                                            </p:tx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26979">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7" presetClass="entr" presetSubtype="0" fill="hold" grpId="0" nodeType="clickEffect">
                                  <p:stCondLst>
                                    <p:cond delay="0"/>
                                  </p:stCondLst>
                                  <p:childTnLst>
                                    <p:set>
                                      <p:cBhvr>
                                        <p:cTn id="56" dur="1" fill="hold">
                                          <p:stCondLst>
                                            <p:cond delay="0"/>
                                          </p:stCondLst>
                                        </p:cTn>
                                        <p:tgtEl>
                                          <p:spTgt spid="126979">
                                            <p:txEl>
                                              <p:pRg st="4" end="4"/>
                                            </p:txEl>
                                          </p:spTgt>
                                        </p:tgtEl>
                                        <p:attrNameLst>
                                          <p:attrName>style.visibility</p:attrName>
                                        </p:attrNameLst>
                                      </p:cBhvr>
                                      <p:to>
                                        <p:strVal val="visible"/>
                                      </p:to>
                                    </p:set>
                                    <p:animEffect transition="in" filter="fade">
                                      <p:cBhvr>
                                        <p:cTn id="57" dur="1000"/>
                                        <p:tgtEl>
                                          <p:spTgt spid="126979">
                                            <p:txEl>
                                              <p:pRg st="4" end="4"/>
                                            </p:txEl>
                                          </p:spTgt>
                                        </p:tgtEl>
                                      </p:cBhvr>
                                    </p:animEffect>
                                    <p:anim calcmode="lin" valueType="num">
                                      <p:cBhvr>
                                        <p:cTn id="58" dur="1000" fill="hold"/>
                                        <p:tgtEl>
                                          <p:spTgt spid="126979">
                                            <p:txEl>
                                              <p:pRg st="4" end="4"/>
                                            </p:txEl>
                                          </p:spTgt>
                                        </p:tgtEl>
                                        <p:attrNameLst>
                                          <p:attrName>ppt_x</p:attrName>
                                        </p:attrNameLst>
                                      </p:cBhvr>
                                      <p:tavLst>
                                        <p:tav tm="0">
                                          <p:val>
                                            <p:strVal val="#ppt_x"/>
                                          </p:val>
                                        </p:tav>
                                        <p:tav tm="100000">
                                          <p:val>
                                            <p:strVal val="#ppt_x"/>
                                          </p:val>
                                        </p:tav>
                                      </p:tavLst>
                                    </p:anim>
                                    <p:anim calcmode="lin" valueType="num">
                                      <p:cBhvr>
                                        <p:cTn id="59" dur="900" decel="100000" fill="hold"/>
                                        <p:tgtEl>
                                          <p:spTgt spid="126979">
                                            <p:txEl>
                                              <p:pRg st="4" end="4"/>
                                            </p:txEl>
                                          </p:spTgt>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6979">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8" grpId="0"/>
      <p:bldP spid="126979"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idx="4294967295"/>
          </p:nvPr>
        </p:nvSpPr>
        <p:spPr/>
        <p:txBody>
          <a:bodyPr/>
          <a:lstStyle/>
          <a:p>
            <a:pPr eaLnBrk="1" hangingPunct="1"/>
            <a:r>
              <a:rPr lang="en-GB" altLang="en-US" smtClean="0">
                <a:latin typeface="Comic Sans MS" panose="030F0702030302020204" pitchFamily="66" charset="0"/>
              </a:rPr>
              <a:t>Sectional Groups</a:t>
            </a:r>
            <a:endParaRPr lang="en-US" altLang="en-US" smtClean="0">
              <a:latin typeface="Comic Sans MS" panose="030F0702030302020204" pitchFamily="66" charset="0"/>
            </a:endParaRPr>
          </a:p>
        </p:txBody>
      </p:sp>
      <p:sp>
        <p:nvSpPr>
          <p:cNvPr id="177155" name="Rectangle 3"/>
          <p:cNvSpPr>
            <a:spLocks noGrp="1" noChangeArrowheads="1"/>
          </p:cNvSpPr>
          <p:nvPr>
            <p:ph type="body" idx="4294967295"/>
          </p:nvPr>
        </p:nvSpPr>
        <p:spPr>
          <a:xfrm>
            <a:off x="182880" y="1396538"/>
            <a:ext cx="11170920" cy="5286895"/>
          </a:xfrm>
        </p:spPr>
        <p:txBody>
          <a:bodyPr>
            <a:normAutofit lnSpcReduction="10000"/>
          </a:bodyPr>
          <a:lstStyle/>
          <a:p>
            <a:pPr>
              <a:lnSpc>
                <a:spcPct val="80000"/>
              </a:lnSpc>
            </a:pPr>
            <a:r>
              <a:rPr lang="en-GB" altLang="en-US" dirty="0">
                <a:latin typeface="Comic Sans MS" panose="030F0702030302020204" pitchFamily="66" charset="0"/>
              </a:rPr>
              <a:t>People join these to bring benefits to </a:t>
            </a:r>
            <a:r>
              <a:rPr lang="en-GB" altLang="en-US" dirty="0" smtClean="0">
                <a:latin typeface="Comic Sans MS" panose="030F0702030302020204" pitchFamily="66" charset="0"/>
              </a:rPr>
              <a:t>themselves</a:t>
            </a:r>
          </a:p>
          <a:p>
            <a:pPr>
              <a:lnSpc>
                <a:spcPct val="80000"/>
              </a:lnSpc>
            </a:pPr>
            <a:r>
              <a:rPr lang="en-GB" altLang="en-US" dirty="0" smtClean="0">
                <a:latin typeface="Comic Sans MS" panose="030F0702030302020204" pitchFamily="66" charset="0"/>
              </a:rPr>
              <a:t>Membership is restricted to those who share a similar background as they exist to protect members self interests.</a:t>
            </a:r>
          </a:p>
          <a:p>
            <a:pPr>
              <a:lnSpc>
                <a:spcPct val="80000"/>
              </a:lnSpc>
            </a:pPr>
            <a:r>
              <a:rPr lang="en-GB" altLang="en-US" dirty="0" smtClean="0">
                <a:latin typeface="Comic Sans MS" panose="030F0702030302020204" pitchFamily="66" charset="0"/>
              </a:rPr>
              <a:t>Usually they are work related</a:t>
            </a:r>
          </a:p>
          <a:p>
            <a:pPr>
              <a:lnSpc>
                <a:spcPct val="80000"/>
              </a:lnSpc>
            </a:pPr>
            <a:r>
              <a:rPr lang="en-GB" altLang="en-US" dirty="0" smtClean="0">
                <a:latin typeface="Comic Sans MS" panose="030F0702030302020204" pitchFamily="66" charset="0"/>
              </a:rPr>
              <a:t>Trade unions, employers associations and professional bodies.</a:t>
            </a:r>
          </a:p>
          <a:p>
            <a:pPr>
              <a:lnSpc>
                <a:spcPct val="80000"/>
              </a:lnSpc>
            </a:pPr>
            <a:r>
              <a:rPr lang="en-GB" altLang="en-US" dirty="0" smtClean="0">
                <a:latin typeface="Comic Sans MS" panose="030F0702030302020204" pitchFamily="66" charset="0"/>
              </a:rPr>
              <a:t>Example of a sectional pressure group is the British Medical Association (BMA), who looks after the rights of those involved in the medical profession.  </a:t>
            </a:r>
            <a:endParaRPr lang="en-GB" altLang="en-US" dirty="0">
              <a:latin typeface="Comic Sans MS" panose="030F0702030302020204" pitchFamily="66" charset="0"/>
            </a:endParaRPr>
          </a:p>
          <a:p>
            <a:pPr eaLnBrk="1" hangingPunct="1">
              <a:lnSpc>
                <a:spcPct val="80000"/>
              </a:lnSpc>
            </a:pPr>
            <a:r>
              <a:rPr lang="en-GB" altLang="en-US" dirty="0" smtClean="0">
                <a:latin typeface="Comic Sans MS" panose="030F0702030302020204" pitchFamily="66" charset="0"/>
              </a:rPr>
              <a:t>Examples of insider sectional groups include CBI and The </a:t>
            </a:r>
            <a:r>
              <a:rPr lang="en-GB" altLang="en-US" dirty="0">
                <a:latin typeface="Comic Sans MS" panose="030F0702030302020204" pitchFamily="66" charset="0"/>
              </a:rPr>
              <a:t>Law </a:t>
            </a:r>
            <a:r>
              <a:rPr lang="en-GB" altLang="en-US" dirty="0" smtClean="0">
                <a:latin typeface="Comic Sans MS" panose="030F0702030302020204" pitchFamily="66" charset="0"/>
              </a:rPr>
              <a:t>Society</a:t>
            </a:r>
          </a:p>
          <a:p>
            <a:pPr eaLnBrk="1" hangingPunct="1">
              <a:lnSpc>
                <a:spcPct val="80000"/>
              </a:lnSpc>
            </a:pPr>
            <a:r>
              <a:rPr lang="en-GB" altLang="en-US" dirty="0" smtClean="0">
                <a:latin typeface="Comic Sans MS" panose="030F0702030302020204" pitchFamily="66" charset="0"/>
              </a:rPr>
              <a:t>Sometimes these groups can be outsider for example think about the private sector workers who were protesting against government cuts – teachers were involved </a:t>
            </a:r>
            <a:endParaRPr lang="en-GB" altLang="en-US" dirty="0">
              <a:latin typeface="Comic Sans MS" panose="030F0702030302020204" pitchFamily="66" charset="0"/>
            </a:endParaRPr>
          </a:p>
        </p:txBody>
      </p:sp>
    </p:spTree>
    <p:extLst>
      <p:ext uri="{BB962C8B-B14F-4D97-AF65-F5344CB8AC3E}">
        <p14:creationId xmlns="" xmlns:p14="http://schemas.microsoft.com/office/powerpoint/2010/main" val="23636579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177154"/>
                                        </p:tgtEl>
                                        <p:attrNameLst>
                                          <p:attrName>style.visibility</p:attrName>
                                        </p:attrNameLst>
                                      </p:cBhvr>
                                      <p:to>
                                        <p:strVal val="visible"/>
                                      </p:to>
                                    </p:set>
                                    <p:anim calcmode="lin" valueType="num">
                                      <p:cBhvr>
                                        <p:cTn id="7" dur="500" fill="hold"/>
                                        <p:tgtEl>
                                          <p:spTgt spid="177154"/>
                                        </p:tgtEl>
                                        <p:attrNameLst>
                                          <p:attrName>ppt_w</p:attrName>
                                        </p:attrNameLst>
                                      </p:cBhvr>
                                      <p:tavLst>
                                        <p:tav tm="0">
                                          <p:val>
                                            <p:strVal val="#ppt_w*0.05"/>
                                          </p:val>
                                        </p:tav>
                                        <p:tav tm="100000">
                                          <p:val>
                                            <p:strVal val="#ppt_w"/>
                                          </p:val>
                                        </p:tav>
                                      </p:tavLst>
                                    </p:anim>
                                    <p:anim calcmode="lin" valueType="num">
                                      <p:cBhvr>
                                        <p:cTn id="8" dur="500" fill="hold"/>
                                        <p:tgtEl>
                                          <p:spTgt spid="177154"/>
                                        </p:tgtEl>
                                        <p:attrNameLst>
                                          <p:attrName>ppt_h</p:attrName>
                                        </p:attrNameLst>
                                      </p:cBhvr>
                                      <p:tavLst>
                                        <p:tav tm="0">
                                          <p:val>
                                            <p:strVal val="#ppt_h"/>
                                          </p:val>
                                        </p:tav>
                                        <p:tav tm="100000">
                                          <p:val>
                                            <p:strVal val="#ppt_h"/>
                                          </p:val>
                                        </p:tav>
                                      </p:tavLst>
                                    </p:anim>
                                    <p:anim calcmode="lin" valueType="num">
                                      <p:cBhvr>
                                        <p:cTn id="9" dur="500" fill="hold"/>
                                        <p:tgtEl>
                                          <p:spTgt spid="177154"/>
                                        </p:tgtEl>
                                        <p:attrNameLst>
                                          <p:attrName>ppt_x</p:attrName>
                                        </p:attrNameLst>
                                      </p:cBhvr>
                                      <p:tavLst>
                                        <p:tav tm="0">
                                          <p:val>
                                            <p:strVal val="#ppt_x-.2"/>
                                          </p:val>
                                        </p:tav>
                                        <p:tav tm="100000">
                                          <p:val>
                                            <p:strVal val="#ppt_x"/>
                                          </p:val>
                                        </p:tav>
                                      </p:tavLst>
                                    </p:anim>
                                    <p:anim calcmode="lin" valueType="num">
                                      <p:cBhvr>
                                        <p:cTn id="10" dur="500" fill="hold"/>
                                        <p:tgtEl>
                                          <p:spTgt spid="177154"/>
                                        </p:tgtEl>
                                        <p:attrNameLst>
                                          <p:attrName>ppt_y</p:attrName>
                                        </p:attrNameLst>
                                      </p:cBhvr>
                                      <p:tavLst>
                                        <p:tav tm="0">
                                          <p:val>
                                            <p:strVal val="#ppt_y"/>
                                          </p:val>
                                        </p:tav>
                                        <p:tav tm="100000">
                                          <p:val>
                                            <p:strVal val="#ppt_y"/>
                                          </p:val>
                                        </p:tav>
                                      </p:tavLst>
                                    </p:anim>
                                    <p:animEffect transition="in" filter="fade">
                                      <p:cBhvr>
                                        <p:cTn id="11" dur="500"/>
                                        <p:tgtEl>
                                          <p:spTgt spid="17715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7" presetClass="entr" presetSubtype="0" fill="hold" grpId="0" nodeType="clickEffect">
                                  <p:stCondLst>
                                    <p:cond delay="0"/>
                                  </p:stCondLst>
                                  <p:childTnLst>
                                    <p:set>
                                      <p:cBhvr>
                                        <p:cTn id="15" dur="1" fill="hold">
                                          <p:stCondLst>
                                            <p:cond delay="0"/>
                                          </p:stCondLst>
                                        </p:cTn>
                                        <p:tgtEl>
                                          <p:spTgt spid="177155">
                                            <p:txEl>
                                              <p:pRg st="0" end="0"/>
                                            </p:txEl>
                                          </p:spTgt>
                                        </p:tgtEl>
                                        <p:attrNameLst>
                                          <p:attrName>style.visibility</p:attrName>
                                        </p:attrNameLst>
                                      </p:cBhvr>
                                      <p:to>
                                        <p:strVal val="visible"/>
                                      </p:to>
                                    </p:set>
                                    <p:animEffect transition="in" filter="fade">
                                      <p:cBhvr>
                                        <p:cTn id="16" dur="1000"/>
                                        <p:tgtEl>
                                          <p:spTgt spid="177155">
                                            <p:txEl>
                                              <p:pRg st="0" end="0"/>
                                            </p:txEl>
                                          </p:spTgt>
                                        </p:tgtEl>
                                      </p:cBhvr>
                                    </p:animEffect>
                                    <p:anim calcmode="lin" valueType="num">
                                      <p:cBhvr>
                                        <p:cTn id="17" dur="1000" fill="hold"/>
                                        <p:tgtEl>
                                          <p:spTgt spid="177155">
                                            <p:txEl>
                                              <p:pRg st="0" end="0"/>
                                            </p:txEl>
                                          </p:spTgt>
                                        </p:tgtEl>
                                        <p:attrNameLst>
                                          <p:attrName>ppt_x</p:attrName>
                                        </p:attrNameLst>
                                      </p:cBhvr>
                                      <p:tavLst>
                                        <p:tav tm="0">
                                          <p:val>
                                            <p:strVal val="#ppt_x"/>
                                          </p:val>
                                        </p:tav>
                                        <p:tav tm="100000">
                                          <p:val>
                                            <p:strVal val="#ppt_x"/>
                                          </p:val>
                                        </p:tav>
                                      </p:tavLst>
                                    </p:anim>
                                    <p:anim calcmode="lin" valueType="num">
                                      <p:cBhvr>
                                        <p:cTn id="18" dur="900" decel="100000" fill="hold"/>
                                        <p:tgtEl>
                                          <p:spTgt spid="177155">
                                            <p:txEl>
                                              <p:pRg st="0" end="0"/>
                                            </p:txEl>
                                          </p:spTgt>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7715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177155">
                                            <p:txEl>
                                              <p:pRg st="1" end="1"/>
                                            </p:txEl>
                                          </p:spTgt>
                                        </p:tgtEl>
                                        <p:attrNameLst>
                                          <p:attrName>style.visibility</p:attrName>
                                        </p:attrNameLst>
                                      </p:cBhvr>
                                      <p:to>
                                        <p:strVal val="visible"/>
                                      </p:to>
                                    </p:set>
                                    <p:animEffect transition="in" filter="fade">
                                      <p:cBhvr>
                                        <p:cTn id="24" dur="1000"/>
                                        <p:tgtEl>
                                          <p:spTgt spid="177155">
                                            <p:txEl>
                                              <p:pRg st="1" end="1"/>
                                            </p:txEl>
                                          </p:spTgt>
                                        </p:tgtEl>
                                      </p:cBhvr>
                                    </p:animEffect>
                                    <p:anim calcmode="lin" valueType="num">
                                      <p:cBhvr>
                                        <p:cTn id="25" dur="1000" fill="hold"/>
                                        <p:tgtEl>
                                          <p:spTgt spid="177155">
                                            <p:txEl>
                                              <p:pRg st="1" end="1"/>
                                            </p:txEl>
                                          </p:spTgt>
                                        </p:tgtEl>
                                        <p:attrNameLst>
                                          <p:attrName>ppt_x</p:attrName>
                                        </p:attrNameLst>
                                      </p:cBhvr>
                                      <p:tavLst>
                                        <p:tav tm="0">
                                          <p:val>
                                            <p:strVal val="#ppt_x"/>
                                          </p:val>
                                        </p:tav>
                                        <p:tav tm="100000">
                                          <p:val>
                                            <p:strVal val="#ppt_x"/>
                                          </p:val>
                                        </p:tav>
                                      </p:tavLst>
                                    </p:anim>
                                    <p:anim calcmode="lin" valueType="num">
                                      <p:cBhvr>
                                        <p:cTn id="26" dur="900" decel="100000" fill="hold"/>
                                        <p:tgtEl>
                                          <p:spTgt spid="177155">
                                            <p:txEl>
                                              <p:pRg st="1" end="1"/>
                                            </p:txEl>
                                          </p:spTgt>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7715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grpId="0" nodeType="clickEffect">
                                  <p:stCondLst>
                                    <p:cond delay="0"/>
                                  </p:stCondLst>
                                  <p:childTnLst>
                                    <p:set>
                                      <p:cBhvr>
                                        <p:cTn id="31" dur="1" fill="hold">
                                          <p:stCondLst>
                                            <p:cond delay="0"/>
                                          </p:stCondLst>
                                        </p:cTn>
                                        <p:tgtEl>
                                          <p:spTgt spid="177155">
                                            <p:txEl>
                                              <p:pRg st="2" end="2"/>
                                            </p:txEl>
                                          </p:spTgt>
                                        </p:tgtEl>
                                        <p:attrNameLst>
                                          <p:attrName>style.visibility</p:attrName>
                                        </p:attrNameLst>
                                      </p:cBhvr>
                                      <p:to>
                                        <p:strVal val="visible"/>
                                      </p:to>
                                    </p:set>
                                    <p:animEffect transition="in" filter="fade">
                                      <p:cBhvr>
                                        <p:cTn id="32" dur="1000"/>
                                        <p:tgtEl>
                                          <p:spTgt spid="177155">
                                            <p:txEl>
                                              <p:pRg st="2" end="2"/>
                                            </p:txEl>
                                          </p:spTgt>
                                        </p:tgtEl>
                                      </p:cBhvr>
                                    </p:animEffect>
                                    <p:anim calcmode="lin" valueType="num">
                                      <p:cBhvr>
                                        <p:cTn id="33" dur="1000" fill="hold"/>
                                        <p:tgtEl>
                                          <p:spTgt spid="177155">
                                            <p:txEl>
                                              <p:pRg st="2" end="2"/>
                                            </p:txEl>
                                          </p:spTgt>
                                        </p:tgtEl>
                                        <p:attrNameLst>
                                          <p:attrName>ppt_x</p:attrName>
                                        </p:attrNameLst>
                                      </p:cBhvr>
                                      <p:tavLst>
                                        <p:tav tm="0">
                                          <p:val>
                                            <p:strVal val="#ppt_x"/>
                                          </p:val>
                                        </p:tav>
                                        <p:tav tm="100000">
                                          <p:val>
                                            <p:strVal val="#ppt_x"/>
                                          </p:val>
                                        </p:tav>
                                      </p:tavLst>
                                    </p:anim>
                                    <p:anim calcmode="lin" valueType="num">
                                      <p:cBhvr>
                                        <p:cTn id="34" dur="900" decel="100000" fill="hold"/>
                                        <p:tgtEl>
                                          <p:spTgt spid="177155">
                                            <p:txEl>
                                              <p:pRg st="2" end="2"/>
                                            </p:tx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77155">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grpId="0" nodeType="clickEffect">
                                  <p:stCondLst>
                                    <p:cond delay="0"/>
                                  </p:stCondLst>
                                  <p:childTnLst>
                                    <p:set>
                                      <p:cBhvr>
                                        <p:cTn id="39" dur="1" fill="hold">
                                          <p:stCondLst>
                                            <p:cond delay="0"/>
                                          </p:stCondLst>
                                        </p:cTn>
                                        <p:tgtEl>
                                          <p:spTgt spid="177155">
                                            <p:txEl>
                                              <p:pRg st="3" end="3"/>
                                            </p:txEl>
                                          </p:spTgt>
                                        </p:tgtEl>
                                        <p:attrNameLst>
                                          <p:attrName>style.visibility</p:attrName>
                                        </p:attrNameLst>
                                      </p:cBhvr>
                                      <p:to>
                                        <p:strVal val="visible"/>
                                      </p:to>
                                    </p:set>
                                    <p:animEffect transition="in" filter="fade">
                                      <p:cBhvr>
                                        <p:cTn id="40" dur="1000"/>
                                        <p:tgtEl>
                                          <p:spTgt spid="177155">
                                            <p:txEl>
                                              <p:pRg st="3" end="3"/>
                                            </p:txEl>
                                          </p:spTgt>
                                        </p:tgtEl>
                                      </p:cBhvr>
                                    </p:animEffect>
                                    <p:anim calcmode="lin" valueType="num">
                                      <p:cBhvr>
                                        <p:cTn id="41" dur="1000" fill="hold"/>
                                        <p:tgtEl>
                                          <p:spTgt spid="177155">
                                            <p:txEl>
                                              <p:pRg st="3" end="3"/>
                                            </p:txEl>
                                          </p:spTgt>
                                        </p:tgtEl>
                                        <p:attrNameLst>
                                          <p:attrName>ppt_x</p:attrName>
                                        </p:attrNameLst>
                                      </p:cBhvr>
                                      <p:tavLst>
                                        <p:tav tm="0">
                                          <p:val>
                                            <p:strVal val="#ppt_x"/>
                                          </p:val>
                                        </p:tav>
                                        <p:tav tm="100000">
                                          <p:val>
                                            <p:strVal val="#ppt_x"/>
                                          </p:val>
                                        </p:tav>
                                      </p:tavLst>
                                    </p:anim>
                                    <p:anim calcmode="lin" valueType="num">
                                      <p:cBhvr>
                                        <p:cTn id="42" dur="900" decel="100000" fill="hold"/>
                                        <p:tgtEl>
                                          <p:spTgt spid="177155">
                                            <p:txEl>
                                              <p:pRg st="3" end="3"/>
                                            </p:tx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77155">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7" presetClass="entr" presetSubtype="0" fill="hold" grpId="0" nodeType="clickEffect">
                                  <p:stCondLst>
                                    <p:cond delay="0"/>
                                  </p:stCondLst>
                                  <p:childTnLst>
                                    <p:set>
                                      <p:cBhvr>
                                        <p:cTn id="47" dur="1" fill="hold">
                                          <p:stCondLst>
                                            <p:cond delay="0"/>
                                          </p:stCondLst>
                                        </p:cTn>
                                        <p:tgtEl>
                                          <p:spTgt spid="177155">
                                            <p:txEl>
                                              <p:pRg st="4" end="4"/>
                                            </p:txEl>
                                          </p:spTgt>
                                        </p:tgtEl>
                                        <p:attrNameLst>
                                          <p:attrName>style.visibility</p:attrName>
                                        </p:attrNameLst>
                                      </p:cBhvr>
                                      <p:to>
                                        <p:strVal val="visible"/>
                                      </p:to>
                                    </p:set>
                                    <p:animEffect transition="in" filter="fade">
                                      <p:cBhvr>
                                        <p:cTn id="48" dur="1000"/>
                                        <p:tgtEl>
                                          <p:spTgt spid="177155">
                                            <p:txEl>
                                              <p:pRg st="4" end="4"/>
                                            </p:txEl>
                                          </p:spTgt>
                                        </p:tgtEl>
                                      </p:cBhvr>
                                    </p:animEffect>
                                    <p:anim calcmode="lin" valueType="num">
                                      <p:cBhvr>
                                        <p:cTn id="49" dur="1000" fill="hold"/>
                                        <p:tgtEl>
                                          <p:spTgt spid="177155">
                                            <p:txEl>
                                              <p:pRg st="4" end="4"/>
                                            </p:txEl>
                                          </p:spTgt>
                                        </p:tgtEl>
                                        <p:attrNameLst>
                                          <p:attrName>ppt_x</p:attrName>
                                        </p:attrNameLst>
                                      </p:cBhvr>
                                      <p:tavLst>
                                        <p:tav tm="0">
                                          <p:val>
                                            <p:strVal val="#ppt_x"/>
                                          </p:val>
                                        </p:tav>
                                        <p:tav tm="100000">
                                          <p:val>
                                            <p:strVal val="#ppt_x"/>
                                          </p:val>
                                        </p:tav>
                                      </p:tavLst>
                                    </p:anim>
                                    <p:anim calcmode="lin" valueType="num">
                                      <p:cBhvr>
                                        <p:cTn id="50" dur="900" decel="100000" fill="hold"/>
                                        <p:tgtEl>
                                          <p:spTgt spid="177155">
                                            <p:txEl>
                                              <p:pRg st="4" end="4"/>
                                            </p:txEl>
                                          </p:spTgt>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77155">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37" presetClass="entr" presetSubtype="0" fill="hold" grpId="0" nodeType="clickEffect">
                                  <p:stCondLst>
                                    <p:cond delay="0"/>
                                  </p:stCondLst>
                                  <p:childTnLst>
                                    <p:set>
                                      <p:cBhvr>
                                        <p:cTn id="55" dur="1" fill="hold">
                                          <p:stCondLst>
                                            <p:cond delay="0"/>
                                          </p:stCondLst>
                                        </p:cTn>
                                        <p:tgtEl>
                                          <p:spTgt spid="177155">
                                            <p:txEl>
                                              <p:pRg st="5" end="5"/>
                                            </p:txEl>
                                          </p:spTgt>
                                        </p:tgtEl>
                                        <p:attrNameLst>
                                          <p:attrName>style.visibility</p:attrName>
                                        </p:attrNameLst>
                                      </p:cBhvr>
                                      <p:to>
                                        <p:strVal val="visible"/>
                                      </p:to>
                                    </p:set>
                                    <p:animEffect transition="in" filter="fade">
                                      <p:cBhvr>
                                        <p:cTn id="56" dur="1000"/>
                                        <p:tgtEl>
                                          <p:spTgt spid="177155">
                                            <p:txEl>
                                              <p:pRg st="5" end="5"/>
                                            </p:txEl>
                                          </p:spTgt>
                                        </p:tgtEl>
                                      </p:cBhvr>
                                    </p:animEffect>
                                    <p:anim calcmode="lin" valueType="num">
                                      <p:cBhvr>
                                        <p:cTn id="57" dur="1000" fill="hold"/>
                                        <p:tgtEl>
                                          <p:spTgt spid="177155">
                                            <p:txEl>
                                              <p:pRg st="5" end="5"/>
                                            </p:txEl>
                                          </p:spTgt>
                                        </p:tgtEl>
                                        <p:attrNameLst>
                                          <p:attrName>ppt_x</p:attrName>
                                        </p:attrNameLst>
                                      </p:cBhvr>
                                      <p:tavLst>
                                        <p:tav tm="0">
                                          <p:val>
                                            <p:strVal val="#ppt_x"/>
                                          </p:val>
                                        </p:tav>
                                        <p:tav tm="100000">
                                          <p:val>
                                            <p:strVal val="#ppt_x"/>
                                          </p:val>
                                        </p:tav>
                                      </p:tavLst>
                                    </p:anim>
                                    <p:anim calcmode="lin" valueType="num">
                                      <p:cBhvr>
                                        <p:cTn id="58" dur="900" decel="100000" fill="hold"/>
                                        <p:tgtEl>
                                          <p:spTgt spid="177155">
                                            <p:txEl>
                                              <p:pRg st="5" end="5"/>
                                            </p:txEl>
                                          </p:spTgt>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77155">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37" presetClass="entr" presetSubtype="0" fill="hold" grpId="0" nodeType="clickEffect">
                                  <p:stCondLst>
                                    <p:cond delay="0"/>
                                  </p:stCondLst>
                                  <p:childTnLst>
                                    <p:set>
                                      <p:cBhvr>
                                        <p:cTn id="63" dur="1" fill="hold">
                                          <p:stCondLst>
                                            <p:cond delay="0"/>
                                          </p:stCondLst>
                                        </p:cTn>
                                        <p:tgtEl>
                                          <p:spTgt spid="177155">
                                            <p:txEl>
                                              <p:pRg st="6" end="6"/>
                                            </p:txEl>
                                          </p:spTgt>
                                        </p:tgtEl>
                                        <p:attrNameLst>
                                          <p:attrName>style.visibility</p:attrName>
                                        </p:attrNameLst>
                                      </p:cBhvr>
                                      <p:to>
                                        <p:strVal val="visible"/>
                                      </p:to>
                                    </p:set>
                                    <p:animEffect transition="in" filter="fade">
                                      <p:cBhvr>
                                        <p:cTn id="64" dur="1000"/>
                                        <p:tgtEl>
                                          <p:spTgt spid="177155">
                                            <p:txEl>
                                              <p:pRg st="6" end="6"/>
                                            </p:txEl>
                                          </p:spTgt>
                                        </p:tgtEl>
                                      </p:cBhvr>
                                    </p:animEffect>
                                    <p:anim calcmode="lin" valueType="num">
                                      <p:cBhvr>
                                        <p:cTn id="65" dur="1000" fill="hold"/>
                                        <p:tgtEl>
                                          <p:spTgt spid="177155">
                                            <p:txEl>
                                              <p:pRg st="6" end="6"/>
                                            </p:txEl>
                                          </p:spTgt>
                                        </p:tgtEl>
                                        <p:attrNameLst>
                                          <p:attrName>ppt_x</p:attrName>
                                        </p:attrNameLst>
                                      </p:cBhvr>
                                      <p:tavLst>
                                        <p:tav tm="0">
                                          <p:val>
                                            <p:strVal val="#ppt_x"/>
                                          </p:val>
                                        </p:tav>
                                        <p:tav tm="100000">
                                          <p:val>
                                            <p:strVal val="#ppt_x"/>
                                          </p:val>
                                        </p:tav>
                                      </p:tavLst>
                                    </p:anim>
                                    <p:anim calcmode="lin" valueType="num">
                                      <p:cBhvr>
                                        <p:cTn id="66" dur="900" decel="100000" fill="hold"/>
                                        <p:tgtEl>
                                          <p:spTgt spid="177155">
                                            <p:txEl>
                                              <p:pRg st="6" end="6"/>
                                            </p:txEl>
                                          </p:spTgt>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177155">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4" grpId="0"/>
      <p:bldP spid="177155"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550027" y="16281"/>
            <a:ext cx="10515600" cy="1325563"/>
          </a:xfrm>
        </p:spPr>
        <p:txBody>
          <a:bodyPr/>
          <a:lstStyle/>
          <a:p>
            <a:pPr eaLnBrk="1" hangingPunct="1"/>
            <a:r>
              <a:rPr lang="en-GB" altLang="en-US" dirty="0" smtClean="0">
                <a:latin typeface="Comic Sans MS" panose="030F0702030302020204" pitchFamily="66" charset="0"/>
              </a:rPr>
              <a:t>Are Pressure Groups Good or Bad for Democracy?</a:t>
            </a:r>
          </a:p>
        </p:txBody>
      </p:sp>
      <p:sp>
        <p:nvSpPr>
          <p:cNvPr id="27652" name="Rectangle 4"/>
          <p:cNvSpPr>
            <a:spLocks noGrp="1" noChangeArrowheads="1"/>
          </p:cNvSpPr>
          <p:nvPr>
            <p:ph type="body" sz="half" idx="4294967295"/>
          </p:nvPr>
        </p:nvSpPr>
        <p:spPr>
          <a:xfrm>
            <a:off x="448886" y="1931322"/>
            <a:ext cx="6966067" cy="4785361"/>
          </a:xfrm>
        </p:spPr>
        <p:txBody>
          <a:bodyPr>
            <a:normAutofit/>
          </a:bodyPr>
          <a:lstStyle/>
          <a:p>
            <a:pPr eaLnBrk="1" hangingPunct="1"/>
            <a:r>
              <a:rPr lang="en-GB" altLang="en-US" b="1" u="sng" dirty="0" smtClean="0">
                <a:latin typeface="Comic Sans MS" panose="030F0702030302020204" pitchFamily="66" charset="0"/>
              </a:rPr>
              <a:t>Good</a:t>
            </a:r>
            <a:endParaRPr lang="en-GB" altLang="en-US" b="1" dirty="0" smtClean="0">
              <a:latin typeface="Comic Sans MS" panose="030F0702030302020204" pitchFamily="66" charset="0"/>
            </a:endParaRPr>
          </a:p>
          <a:p>
            <a:pPr eaLnBrk="1" hangingPunct="1"/>
            <a:r>
              <a:rPr lang="en-GB" altLang="en-US" b="1" dirty="0">
                <a:latin typeface="Comic Sans MS" panose="030F0702030302020204" pitchFamily="66" charset="0"/>
              </a:rPr>
              <a:t>A</a:t>
            </a:r>
            <a:r>
              <a:rPr lang="en-GB" altLang="en-US" b="1" dirty="0" smtClean="0">
                <a:latin typeface="Comic Sans MS" panose="030F0702030302020204" pitchFamily="66" charset="0"/>
              </a:rPr>
              <a:t>llow </a:t>
            </a:r>
            <a:r>
              <a:rPr lang="en-GB" altLang="en-US" b="1" dirty="0">
                <a:latin typeface="Comic Sans MS" panose="030F0702030302020204" pitchFamily="66" charset="0"/>
              </a:rPr>
              <a:t>participation in democratic </a:t>
            </a:r>
            <a:r>
              <a:rPr lang="en-GB" altLang="en-US" b="1" dirty="0" smtClean="0">
                <a:latin typeface="Comic Sans MS" panose="030F0702030302020204" pitchFamily="66" charset="0"/>
              </a:rPr>
              <a:t>process</a:t>
            </a:r>
          </a:p>
          <a:p>
            <a:pPr eaLnBrk="1" hangingPunct="1"/>
            <a:r>
              <a:rPr lang="en-GB" altLang="en-US" b="1" dirty="0" smtClean="0">
                <a:latin typeface="Comic Sans MS" panose="030F0702030302020204" pitchFamily="66" charset="0"/>
              </a:rPr>
              <a:t>Can raise awareness between elections</a:t>
            </a:r>
            <a:endParaRPr lang="en-GB" altLang="en-US" b="1" dirty="0">
              <a:latin typeface="Comic Sans MS" panose="030F0702030302020204" pitchFamily="66" charset="0"/>
            </a:endParaRPr>
          </a:p>
          <a:p>
            <a:pPr eaLnBrk="1" hangingPunct="1"/>
            <a:r>
              <a:rPr lang="en-GB" altLang="en-US" b="1" dirty="0">
                <a:latin typeface="Comic Sans MS" panose="030F0702030302020204" pitchFamily="66" charset="0"/>
              </a:rPr>
              <a:t>Give minority groups a voice</a:t>
            </a:r>
          </a:p>
          <a:p>
            <a:pPr eaLnBrk="1" hangingPunct="1"/>
            <a:r>
              <a:rPr lang="en-GB" altLang="en-US" b="1" dirty="0">
                <a:latin typeface="Comic Sans MS" panose="030F0702030302020204" pitchFamily="66" charset="0"/>
              </a:rPr>
              <a:t>Raise issues of importance</a:t>
            </a:r>
          </a:p>
          <a:p>
            <a:pPr eaLnBrk="1" hangingPunct="1"/>
            <a:r>
              <a:rPr lang="en-GB" altLang="en-US" b="1" dirty="0">
                <a:latin typeface="Comic Sans MS" panose="030F0702030302020204" pitchFamily="66" charset="0"/>
              </a:rPr>
              <a:t>Make decision makers </a:t>
            </a:r>
            <a:r>
              <a:rPr lang="en-GB" altLang="en-US" b="1" dirty="0" smtClean="0">
                <a:latin typeface="Comic Sans MS" panose="030F0702030302020204" pitchFamily="66" charset="0"/>
              </a:rPr>
              <a:t>aware</a:t>
            </a:r>
          </a:p>
          <a:p>
            <a:pPr eaLnBrk="1" hangingPunct="1"/>
            <a:r>
              <a:rPr lang="en-GB" altLang="en-US" b="1" dirty="0" smtClean="0">
                <a:latin typeface="Comic Sans MS" panose="030F0702030302020204" pitchFamily="66" charset="0"/>
              </a:rPr>
              <a:t>For each of these you would need to illustrate with examples</a:t>
            </a:r>
            <a:endParaRPr lang="en-GB" altLang="en-US" b="1" dirty="0">
              <a:latin typeface="Comic Sans MS" panose="030F0702030302020204" pitchFamily="66" charset="0"/>
            </a:endParaRPr>
          </a:p>
          <a:p>
            <a:pPr eaLnBrk="1" hangingPunct="1"/>
            <a:endParaRPr lang="en-GB" altLang="en-US" sz="2400" b="1" dirty="0">
              <a:latin typeface="Comic Sans MS" panose="030F0702030302020204" pitchFamily="66" charset="0"/>
            </a:endParaRPr>
          </a:p>
          <a:p>
            <a:pPr eaLnBrk="1" hangingPunct="1"/>
            <a:endParaRPr lang="en-GB" altLang="en-US" sz="2400" b="1" dirty="0"/>
          </a:p>
        </p:txBody>
      </p:sp>
      <p:pic>
        <p:nvPicPr>
          <p:cNvPr id="2" name="Picture 1"/>
          <p:cNvPicPr>
            <a:picLocks noChangeAspect="1"/>
          </p:cNvPicPr>
          <p:nvPr/>
        </p:nvPicPr>
        <p:blipFill>
          <a:blip r:embed="rId4"/>
          <a:stretch>
            <a:fillRect/>
          </a:stretch>
        </p:blipFill>
        <p:spPr>
          <a:xfrm>
            <a:off x="9088080" y="802670"/>
            <a:ext cx="2609314" cy="3334801"/>
          </a:xfrm>
          <a:prstGeom prst="rect">
            <a:avLst/>
          </a:prstGeom>
        </p:spPr>
      </p:pic>
      <p:pic>
        <p:nvPicPr>
          <p:cNvPr id="6" name="Picture 4" descr="posh hunter"/>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7414953" y="3623810"/>
            <a:ext cx="2772000" cy="32341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0414215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anim calcmode="lin" valueType="num">
                                      <p:cBhvr additive="base">
                                        <p:cTn id="7" dur="500" fill="hold"/>
                                        <p:tgtEl>
                                          <p:spTgt spid="2765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0">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37" fill="hold" grpId="0" nodeType="clickEffect">
                                  <p:stCondLst>
                                    <p:cond delay="0"/>
                                  </p:stCondLst>
                                  <p:childTnLst>
                                    <p:set>
                                      <p:cBhvr>
                                        <p:cTn id="12" dur="1" fill="hold">
                                          <p:stCondLst>
                                            <p:cond delay="0"/>
                                          </p:stCondLst>
                                        </p:cTn>
                                        <p:tgtEl>
                                          <p:spTgt spid="27652">
                                            <p:txEl>
                                              <p:pRg st="0" end="0"/>
                                            </p:txEl>
                                          </p:spTgt>
                                        </p:tgtEl>
                                        <p:attrNameLst>
                                          <p:attrName>style.visibility</p:attrName>
                                        </p:attrNameLst>
                                      </p:cBhvr>
                                      <p:to>
                                        <p:strVal val="visible"/>
                                      </p:to>
                                    </p:set>
                                    <p:animEffect transition="in" filter="barn(outVertical)">
                                      <p:cBhvr>
                                        <p:cTn id="13" dur="500"/>
                                        <p:tgtEl>
                                          <p:spTgt spid="2765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grpId="0" nodeType="clickEffect">
                                  <p:stCondLst>
                                    <p:cond delay="0"/>
                                  </p:stCondLst>
                                  <p:childTnLst>
                                    <p:set>
                                      <p:cBhvr>
                                        <p:cTn id="17" dur="1" fill="hold">
                                          <p:stCondLst>
                                            <p:cond delay="0"/>
                                          </p:stCondLst>
                                        </p:cTn>
                                        <p:tgtEl>
                                          <p:spTgt spid="27652">
                                            <p:txEl>
                                              <p:pRg st="1" end="1"/>
                                            </p:txEl>
                                          </p:spTgt>
                                        </p:tgtEl>
                                        <p:attrNameLst>
                                          <p:attrName>style.visibility</p:attrName>
                                        </p:attrNameLst>
                                      </p:cBhvr>
                                      <p:to>
                                        <p:strVal val="visible"/>
                                      </p:to>
                                    </p:set>
                                    <p:animEffect transition="in" filter="barn(outVertical)">
                                      <p:cBhvr>
                                        <p:cTn id="18" dur="500"/>
                                        <p:tgtEl>
                                          <p:spTgt spid="2765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37" fill="hold" grpId="0" nodeType="clickEffect">
                                  <p:stCondLst>
                                    <p:cond delay="0"/>
                                  </p:stCondLst>
                                  <p:childTnLst>
                                    <p:set>
                                      <p:cBhvr>
                                        <p:cTn id="22" dur="1" fill="hold">
                                          <p:stCondLst>
                                            <p:cond delay="0"/>
                                          </p:stCondLst>
                                        </p:cTn>
                                        <p:tgtEl>
                                          <p:spTgt spid="27652">
                                            <p:txEl>
                                              <p:pRg st="2" end="2"/>
                                            </p:txEl>
                                          </p:spTgt>
                                        </p:tgtEl>
                                        <p:attrNameLst>
                                          <p:attrName>style.visibility</p:attrName>
                                        </p:attrNameLst>
                                      </p:cBhvr>
                                      <p:to>
                                        <p:strVal val="visible"/>
                                      </p:to>
                                    </p:set>
                                    <p:animEffect transition="in" filter="barn(outVertical)">
                                      <p:cBhvr>
                                        <p:cTn id="23" dur="500"/>
                                        <p:tgtEl>
                                          <p:spTgt spid="27652">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37" fill="hold" grpId="0" nodeType="clickEffect">
                                  <p:stCondLst>
                                    <p:cond delay="0"/>
                                  </p:stCondLst>
                                  <p:childTnLst>
                                    <p:set>
                                      <p:cBhvr>
                                        <p:cTn id="27" dur="1" fill="hold">
                                          <p:stCondLst>
                                            <p:cond delay="0"/>
                                          </p:stCondLst>
                                        </p:cTn>
                                        <p:tgtEl>
                                          <p:spTgt spid="27652">
                                            <p:txEl>
                                              <p:pRg st="3" end="3"/>
                                            </p:txEl>
                                          </p:spTgt>
                                        </p:tgtEl>
                                        <p:attrNameLst>
                                          <p:attrName>style.visibility</p:attrName>
                                        </p:attrNameLst>
                                      </p:cBhvr>
                                      <p:to>
                                        <p:strVal val="visible"/>
                                      </p:to>
                                    </p:set>
                                    <p:animEffect transition="in" filter="barn(outVertical)">
                                      <p:cBhvr>
                                        <p:cTn id="28" dur="500"/>
                                        <p:tgtEl>
                                          <p:spTgt spid="27652">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37" fill="hold" grpId="0" nodeType="clickEffect">
                                  <p:stCondLst>
                                    <p:cond delay="0"/>
                                  </p:stCondLst>
                                  <p:childTnLst>
                                    <p:set>
                                      <p:cBhvr>
                                        <p:cTn id="32" dur="1" fill="hold">
                                          <p:stCondLst>
                                            <p:cond delay="0"/>
                                          </p:stCondLst>
                                        </p:cTn>
                                        <p:tgtEl>
                                          <p:spTgt spid="27652">
                                            <p:txEl>
                                              <p:pRg st="4" end="4"/>
                                            </p:txEl>
                                          </p:spTgt>
                                        </p:tgtEl>
                                        <p:attrNameLst>
                                          <p:attrName>style.visibility</p:attrName>
                                        </p:attrNameLst>
                                      </p:cBhvr>
                                      <p:to>
                                        <p:strVal val="visible"/>
                                      </p:to>
                                    </p:set>
                                    <p:animEffect transition="in" filter="barn(outVertical)">
                                      <p:cBhvr>
                                        <p:cTn id="33" dur="500"/>
                                        <p:tgtEl>
                                          <p:spTgt spid="27652">
                                            <p:txEl>
                                              <p:pRg st="4" end="4"/>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6" presetClass="entr" presetSubtype="37" fill="hold" grpId="0" nodeType="clickEffect">
                                  <p:stCondLst>
                                    <p:cond delay="0"/>
                                  </p:stCondLst>
                                  <p:childTnLst>
                                    <p:set>
                                      <p:cBhvr>
                                        <p:cTn id="37" dur="1" fill="hold">
                                          <p:stCondLst>
                                            <p:cond delay="0"/>
                                          </p:stCondLst>
                                        </p:cTn>
                                        <p:tgtEl>
                                          <p:spTgt spid="27652">
                                            <p:txEl>
                                              <p:pRg st="5" end="5"/>
                                            </p:txEl>
                                          </p:spTgt>
                                        </p:tgtEl>
                                        <p:attrNameLst>
                                          <p:attrName>style.visibility</p:attrName>
                                        </p:attrNameLst>
                                      </p:cBhvr>
                                      <p:to>
                                        <p:strVal val="visible"/>
                                      </p:to>
                                    </p:set>
                                    <p:animEffect transition="in" filter="barn(outVertical)">
                                      <p:cBhvr>
                                        <p:cTn id="38" dur="500"/>
                                        <p:tgtEl>
                                          <p:spTgt spid="27652">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37" fill="hold" grpId="0" nodeType="clickEffect">
                                  <p:stCondLst>
                                    <p:cond delay="0"/>
                                  </p:stCondLst>
                                  <p:childTnLst>
                                    <p:set>
                                      <p:cBhvr>
                                        <p:cTn id="42" dur="1" fill="hold">
                                          <p:stCondLst>
                                            <p:cond delay="0"/>
                                          </p:stCondLst>
                                        </p:cTn>
                                        <p:tgtEl>
                                          <p:spTgt spid="27652">
                                            <p:txEl>
                                              <p:pRg st="6" end="6"/>
                                            </p:txEl>
                                          </p:spTgt>
                                        </p:tgtEl>
                                        <p:attrNameLst>
                                          <p:attrName>style.visibility</p:attrName>
                                        </p:attrNameLst>
                                      </p:cBhvr>
                                      <p:to>
                                        <p:strVal val="visible"/>
                                      </p:to>
                                    </p:set>
                                    <p:animEffect transition="in" filter="barn(outVertical)">
                                      <p:cBhvr>
                                        <p:cTn id="43" dur="500"/>
                                        <p:tgtEl>
                                          <p:spTgt spid="27652">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nodeType="click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p:cTn id="48" dur="500" fill="hold"/>
                                        <p:tgtEl>
                                          <p:spTgt spid="6"/>
                                        </p:tgtEl>
                                        <p:attrNameLst>
                                          <p:attrName>ppt_w</p:attrName>
                                        </p:attrNameLst>
                                      </p:cBhvr>
                                      <p:tavLst>
                                        <p:tav tm="0">
                                          <p:val>
                                            <p:fltVal val="0"/>
                                          </p:val>
                                        </p:tav>
                                        <p:tav tm="100000">
                                          <p:val>
                                            <p:strVal val="#ppt_w"/>
                                          </p:val>
                                        </p:tav>
                                      </p:tavLst>
                                    </p:anim>
                                    <p:anim calcmode="lin" valueType="num">
                                      <p:cBhvr>
                                        <p:cTn id="49" dur="500" fill="hold"/>
                                        <p:tgtEl>
                                          <p:spTgt spid="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6"/>
                                            </p:cond>
                                          </p:stCondLst>
                                          <p:endCondLst>
                                            <p:cond evt="onStopAudio" delay="0">
                                              <p:tgtEl>
                                                <p:sldTgt/>
                                              </p:tgtEl>
                                            </p:cond>
                                          </p:endCondLst>
                                        </p:cTn>
                                        <p:tgtEl>
                                          <p:sndTgt r:embed="rId3" name="suction.wav"/>
                                        </p:tgtEl>
                                      </p:cMediaNode>
                                    </p:audio>
                                  </p:sub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2"/>
                                        </p:tgtEl>
                                        <p:attrNameLst>
                                          <p:attrName>style.visibility</p:attrName>
                                        </p:attrNameLst>
                                      </p:cBhvr>
                                      <p:to>
                                        <p:strVal val="visible"/>
                                      </p:to>
                                    </p:set>
                                    <p:anim calcmode="lin" valueType="num">
                                      <p:cBhvr additive="base">
                                        <p:cTn id="54" dur="500" fill="hold"/>
                                        <p:tgtEl>
                                          <p:spTgt spid="2"/>
                                        </p:tgtEl>
                                        <p:attrNameLst>
                                          <p:attrName>ppt_x</p:attrName>
                                        </p:attrNameLst>
                                      </p:cBhvr>
                                      <p:tavLst>
                                        <p:tav tm="0">
                                          <p:val>
                                            <p:strVal val="#ppt_x"/>
                                          </p:val>
                                        </p:tav>
                                        <p:tav tm="100000">
                                          <p:val>
                                            <p:strVal val="#ppt_x"/>
                                          </p:val>
                                        </p:tav>
                                      </p:tavLst>
                                    </p:anim>
                                    <p:anim calcmode="lin" valueType="num">
                                      <p:cBhvr additive="base">
                                        <p:cTn id="5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build="p" autoUpdateAnimBg="0"/>
      <p:bldP spid="27652"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u="sng" dirty="0" smtClean="0">
                <a:latin typeface="Comic Sans MS" panose="030F0702030302020204" pitchFamily="66" charset="0"/>
              </a:rPr>
              <a:t>Pressure groups </a:t>
            </a:r>
            <a:endParaRPr lang="en-GB" u="sng" dirty="0">
              <a:latin typeface="Comic Sans MS" panose="030F0702030302020204" pitchFamily="66" charset="0"/>
            </a:endParaRPr>
          </a:p>
        </p:txBody>
      </p:sp>
      <p:sp>
        <p:nvSpPr>
          <p:cNvPr id="9" name="Content Placeholder 8"/>
          <p:cNvSpPr>
            <a:spLocks noGrp="1"/>
          </p:cNvSpPr>
          <p:nvPr>
            <p:ph idx="1"/>
          </p:nvPr>
        </p:nvSpPr>
        <p:spPr>
          <a:xfrm>
            <a:off x="838200" y="1825625"/>
            <a:ext cx="10515600" cy="4741430"/>
          </a:xfrm>
        </p:spPr>
        <p:txBody>
          <a:bodyPr>
            <a:normAutofit fontScale="92500" lnSpcReduction="10000"/>
          </a:bodyPr>
          <a:lstStyle/>
          <a:p>
            <a:r>
              <a:rPr lang="en-GB" dirty="0" smtClean="0">
                <a:latin typeface="Comic Sans MS" panose="030F0702030302020204" pitchFamily="66" charset="0"/>
              </a:rPr>
              <a:t>A pressure group (PG) can be described as an organised group that is set up to influence governmental policy and decisions without seeking to win political power.  </a:t>
            </a:r>
          </a:p>
          <a:p>
            <a:r>
              <a:rPr lang="en-GB" dirty="0" smtClean="0">
                <a:latin typeface="Comic Sans MS" panose="030F0702030302020204" pitchFamily="66" charset="0"/>
              </a:rPr>
              <a:t>PGs offer the public an alternative means of putting forward their points of view in addition to voting in elections. </a:t>
            </a:r>
          </a:p>
          <a:p>
            <a:r>
              <a:rPr lang="en-GB" dirty="0" smtClean="0">
                <a:latin typeface="Comic Sans MS" panose="030F0702030302020204" pitchFamily="66" charset="0"/>
              </a:rPr>
              <a:t>In Britain, the number of political parties is on the small scale compared to the mass number of pressure groups that run into their thousands.</a:t>
            </a:r>
          </a:p>
          <a:p>
            <a:r>
              <a:rPr lang="en-GB" dirty="0" smtClean="0">
                <a:latin typeface="Comic Sans MS" panose="030F0702030302020204" pitchFamily="66" charset="0"/>
              </a:rPr>
              <a:t>Pressure Groups can be distinguished in a variety of different ways including; local/national/European/transnational groups and temporary/permanent groups, however the most common way is </a:t>
            </a:r>
            <a:r>
              <a:rPr lang="en-GB" b="1" u="sng" dirty="0" smtClean="0">
                <a:latin typeface="Comic Sans MS" panose="030F0702030302020204" pitchFamily="66" charset="0"/>
              </a:rPr>
              <a:t>cause and sectional, insider and outsider (more on this later)</a:t>
            </a:r>
            <a:endParaRPr lang="en-GB" b="1" u="sng" dirty="0">
              <a:latin typeface="Comic Sans MS" panose="030F0702030302020204" pitchFamily="66" charset="0"/>
            </a:endParaRPr>
          </a:p>
        </p:txBody>
      </p:sp>
    </p:spTree>
    <p:extLst>
      <p:ext uri="{BB962C8B-B14F-4D97-AF65-F5344CB8AC3E}">
        <p14:creationId xmlns="" xmlns:p14="http://schemas.microsoft.com/office/powerpoint/2010/main" val="3572952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9383" y="1341844"/>
            <a:ext cx="6633556" cy="4893647"/>
          </a:xfrm>
          <a:prstGeom prst="rect">
            <a:avLst/>
          </a:prstGeom>
        </p:spPr>
        <p:txBody>
          <a:bodyPr wrap="square">
            <a:spAutoFit/>
          </a:bodyPr>
          <a:lstStyle/>
          <a:p>
            <a:r>
              <a:rPr lang="en-GB" sz="2600" b="1" u="sng" dirty="0" smtClean="0">
                <a:latin typeface="Comic Sans MS" panose="030F0702030302020204" pitchFamily="66" charset="0"/>
              </a:rPr>
              <a:t>Bad </a:t>
            </a:r>
            <a:endParaRPr lang="en-GB" sz="2600" b="1" dirty="0">
              <a:latin typeface="Comic Sans MS" panose="030F0702030302020204" pitchFamily="66" charset="0"/>
            </a:endParaRPr>
          </a:p>
          <a:p>
            <a:pPr marL="457200" indent="-457200">
              <a:buFont typeface="Arial" panose="020B0604020202020204" pitchFamily="34" charset="0"/>
              <a:buChar char="•"/>
            </a:pPr>
            <a:r>
              <a:rPr lang="en-GB" sz="2600" b="1" dirty="0" smtClean="0">
                <a:latin typeface="Comic Sans MS" panose="030F0702030302020204" pitchFamily="66" charset="0"/>
              </a:rPr>
              <a:t>Some groups more powerful than others</a:t>
            </a:r>
          </a:p>
          <a:p>
            <a:pPr marL="457200" indent="-457200">
              <a:buFont typeface="Arial" panose="020B0604020202020204" pitchFamily="34" charset="0"/>
              <a:buChar char="•"/>
            </a:pPr>
            <a:r>
              <a:rPr lang="en-GB" sz="2600" b="1" dirty="0" smtClean="0">
                <a:latin typeface="Comic Sans MS" panose="030F0702030302020204" pitchFamily="66" charset="0"/>
              </a:rPr>
              <a:t>Money talks</a:t>
            </a:r>
          </a:p>
          <a:p>
            <a:pPr marL="457200" indent="-457200">
              <a:buFont typeface="Arial" panose="020B0604020202020204" pitchFamily="34" charset="0"/>
              <a:buChar char="•"/>
            </a:pPr>
            <a:r>
              <a:rPr lang="en-GB" sz="2600" b="1" dirty="0" smtClean="0">
                <a:latin typeface="Comic Sans MS" panose="030F0702030302020204" pitchFamily="66" charset="0"/>
              </a:rPr>
              <a:t>Insider groups have privileged access</a:t>
            </a:r>
          </a:p>
          <a:p>
            <a:pPr marL="457200" indent="-457200">
              <a:buFont typeface="Arial" panose="020B0604020202020204" pitchFamily="34" charset="0"/>
              <a:buChar char="•"/>
            </a:pPr>
            <a:r>
              <a:rPr lang="en-GB" sz="2600" b="1" dirty="0" smtClean="0">
                <a:latin typeface="Comic Sans MS" panose="030F0702030302020204" pitchFamily="66" charset="0"/>
              </a:rPr>
              <a:t>Secret deals are bad for democracy</a:t>
            </a:r>
          </a:p>
          <a:p>
            <a:pPr marL="457200" indent="-457200">
              <a:buFont typeface="Arial" panose="020B0604020202020204" pitchFamily="34" charset="0"/>
              <a:buChar char="•"/>
            </a:pPr>
            <a:r>
              <a:rPr lang="en-GB" sz="2600" b="1" dirty="0" smtClean="0">
                <a:latin typeface="Comic Sans MS" panose="030F0702030302020204" pitchFamily="66" charset="0"/>
              </a:rPr>
              <a:t>No pressure group represents over 50% of public</a:t>
            </a:r>
          </a:p>
          <a:p>
            <a:pPr marL="457200" indent="-457200">
              <a:buFont typeface="Arial" panose="020B0604020202020204" pitchFamily="34" charset="0"/>
              <a:buChar char="•"/>
            </a:pPr>
            <a:r>
              <a:rPr lang="en-GB" sz="2600" b="1" dirty="0" smtClean="0">
                <a:latin typeface="Comic Sans MS" panose="030F0702030302020204" pitchFamily="66" charset="0"/>
              </a:rPr>
              <a:t>Should not hold government to ransom</a:t>
            </a:r>
          </a:p>
          <a:p>
            <a:pPr marL="457200" indent="-457200">
              <a:buFont typeface="Arial" panose="020B0604020202020204" pitchFamily="34" charset="0"/>
              <a:buChar char="•"/>
            </a:pPr>
            <a:r>
              <a:rPr lang="en-GB" sz="2600" b="1" dirty="0" smtClean="0">
                <a:latin typeface="Comic Sans MS" panose="030F0702030302020204" pitchFamily="66" charset="0"/>
              </a:rPr>
              <a:t>Should not break the law</a:t>
            </a:r>
          </a:p>
          <a:p>
            <a:pPr marL="457200" indent="-457200">
              <a:buFont typeface="Arial" panose="020B0604020202020204" pitchFamily="34" charset="0"/>
              <a:buChar char="•"/>
            </a:pPr>
            <a:r>
              <a:rPr lang="en-GB" sz="2600" b="1" dirty="0" smtClean="0">
                <a:latin typeface="Comic Sans MS" panose="030F0702030302020204" pitchFamily="66" charset="0"/>
              </a:rPr>
              <a:t>Again illustrate with examples</a:t>
            </a:r>
            <a:endParaRPr lang="en-GB" sz="2600" b="1" dirty="0">
              <a:latin typeface="Comic Sans MS" panose="030F0702030302020204" pitchFamily="66" charset="0"/>
            </a:endParaRPr>
          </a:p>
        </p:txBody>
      </p:sp>
      <p:sp>
        <p:nvSpPr>
          <p:cNvPr id="3" name="Rectangle 2"/>
          <p:cNvSpPr txBox="1">
            <a:spLocks noChangeArrowheads="1"/>
          </p:cNvSpPr>
          <p:nvPr/>
        </p:nvSpPr>
        <p:spPr>
          <a:xfrm>
            <a:off x="550027" y="1628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mtClean="0">
                <a:latin typeface="Comic Sans MS" panose="030F0702030302020204" pitchFamily="66" charset="0"/>
              </a:rPr>
              <a:t>Are Pressure Groups Good or Bad for Democracy?</a:t>
            </a:r>
            <a:endParaRPr lang="en-GB" altLang="en-US" dirty="0" smtClean="0">
              <a:latin typeface="Comic Sans MS" panose="030F0702030302020204" pitchFamily="66" charset="0"/>
            </a:endParaRPr>
          </a:p>
        </p:txBody>
      </p:sp>
      <p:pic>
        <p:nvPicPr>
          <p:cNvPr id="4" name="Picture 6" descr="violent protest"/>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a:xfrm>
            <a:off x="7162800" y="2250725"/>
            <a:ext cx="4490853" cy="3312000"/>
          </a:xfrm>
          <a:prstGeom prst="rect">
            <a:avLst/>
          </a:prstGeom>
          <a:noFill/>
        </p:spPr>
      </p:pic>
    </p:spTree>
    <p:extLst>
      <p:ext uri="{BB962C8B-B14F-4D97-AF65-F5344CB8AC3E}">
        <p14:creationId xmlns="" xmlns:p14="http://schemas.microsoft.com/office/powerpoint/2010/main" val="2129565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The Influence of the Media</a:t>
            </a:r>
            <a:endParaRPr lang="en-GB" dirty="0">
              <a:latin typeface="Comic Sans MS" panose="030F0702030302020204" pitchFamily="66" charset="0"/>
            </a:endParaRPr>
          </a:p>
        </p:txBody>
      </p:sp>
      <p:sp>
        <p:nvSpPr>
          <p:cNvPr id="4" name="Text Placeholder 3"/>
          <p:cNvSpPr>
            <a:spLocks noGrp="1"/>
          </p:cNvSpPr>
          <p:nvPr>
            <p:ph type="body" idx="1"/>
          </p:nvPr>
        </p:nvSpPr>
        <p:spPr/>
        <p:txBody>
          <a:bodyPr>
            <a:normAutofit/>
          </a:bodyPr>
          <a:lstStyle/>
          <a:p>
            <a:r>
              <a:rPr lang="en-GB" sz="2800" u="sng" dirty="0" smtClean="0">
                <a:latin typeface="Comic Sans MS" panose="030F0702030302020204" pitchFamily="66" charset="0"/>
              </a:rPr>
              <a:t>What we will be looking at</a:t>
            </a:r>
            <a:endParaRPr lang="en-GB" sz="2800" u="sng" dirty="0">
              <a:latin typeface="Comic Sans MS" panose="030F0702030302020204" pitchFamily="66" charset="0"/>
            </a:endParaRPr>
          </a:p>
        </p:txBody>
      </p:sp>
      <p:sp>
        <p:nvSpPr>
          <p:cNvPr id="5" name="Content Placeholder 4"/>
          <p:cNvSpPr>
            <a:spLocks noGrp="1"/>
          </p:cNvSpPr>
          <p:nvPr>
            <p:ph sz="half" idx="2"/>
          </p:nvPr>
        </p:nvSpPr>
        <p:spPr/>
        <p:txBody>
          <a:bodyPr/>
          <a:lstStyle/>
          <a:p>
            <a:r>
              <a:rPr lang="en-GB" dirty="0" smtClean="0">
                <a:latin typeface="Comic Sans MS" panose="030F0702030302020204" pitchFamily="66" charset="0"/>
              </a:rPr>
              <a:t>The role of the media in the political system</a:t>
            </a:r>
          </a:p>
          <a:p>
            <a:r>
              <a:rPr lang="en-GB" dirty="0" smtClean="0">
                <a:latin typeface="Comic Sans MS" panose="030F0702030302020204" pitchFamily="66" charset="0"/>
              </a:rPr>
              <a:t>The influence of the media in the political system</a:t>
            </a:r>
          </a:p>
          <a:p>
            <a:r>
              <a:rPr lang="en-GB" dirty="0" smtClean="0">
                <a:latin typeface="Comic Sans MS" panose="030F0702030302020204" pitchFamily="66" charset="0"/>
              </a:rPr>
              <a:t>Different examples of when the media have held the government to account </a:t>
            </a:r>
            <a:endParaRPr lang="en-GB" dirty="0">
              <a:latin typeface="Comic Sans MS" panose="030F0702030302020204" pitchFamily="66" charset="0"/>
            </a:endParaRPr>
          </a:p>
        </p:txBody>
      </p:sp>
      <p:pic>
        <p:nvPicPr>
          <p:cNvPr id="8" name="Content Placeholder 7"/>
          <p:cNvPicPr>
            <a:picLocks noGrp="1" noChangeAspect="1"/>
          </p:cNvPicPr>
          <p:nvPr>
            <p:ph sz="quarter" idx="4"/>
          </p:nvPr>
        </p:nvPicPr>
        <p:blipFill>
          <a:blip r:embed="rId2">
            <a:extLst>
              <a:ext uri="{28A0092B-C50C-407E-A947-70E740481C1C}">
                <a14:useLocalDpi xmlns="" xmlns:a14="http://schemas.microsoft.com/office/drawing/2010/main" val="0"/>
              </a:ext>
            </a:extLst>
          </a:blip>
          <a:stretch>
            <a:fillRect/>
          </a:stretch>
        </p:blipFill>
        <p:spPr>
          <a:xfrm>
            <a:off x="6404365" y="2256457"/>
            <a:ext cx="5376000" cy="3024000"/>
          </a:xfrm>
        </p:spPr>
      </p:pic>
    </p:spTree>
    <p:extLst>
      <p:ext uri="{BB962C8B-B14F-4D97-AF65-F5344CB8AC3E}">
        <p14:creationId xmlns="" xmlns:p14="http://schemas.microsoft.com/office/powerpoint/2010/main" val="572564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 calcmode="lin" valueType="num">
                                      <p:cBhvr additive="base">
                                        <p:cTn id="3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 calcmode="lin" valueType="num">
                                      <p:cBhvr additive="base">
                                        <p:cTn id="3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GB" altLang="en-US" dirty="0" smtClean="0">
                <a:latin typeface="Comic Sans MS" panose="030F0702030302020204" pitchFamily="66" charset="0"/>
              </a:rPr>
              <a:t>Other Influences on the Political Process – The Media</a:t>
            </a:r>
            <a:endParaRPr lang="en-US" altLang="en-US" dirty="0" smtClean="0">
              <a:latin typeface="Comic Sans MS" panose="030F0702030302020204" pitchFamily="66" charset="0"/>
            </a:endParaRPr>
          </a:p>
        </p:txBody>
      </p:sp>
      <p:sp>
        <p:nvSpPr>
          <p:cNvPr id="4" name="Text Placeholder 3"/>
          <p:cNvSpPr>
            <a:spLocks noGrp="1"/>
          </p:cNvSpPr>
          <p:nvPr>
            <p:ph type="body" sz="half" idx="4294967295"/>
          </p:nvPr>
        </p:nvSpPr>
        <p:spPr>
          <a:xfrm>
            <a:off x="4256116" y="1981200"/>
            <a:ext cx="7935884" cy="4876800"/>
          </a:xfrm>
        </p:spPr>
        <p:txBody>
          <a:bodyPr>
            <a:normAutofit/>
          </a:bodyPr>
          <a:lstStyle/>
          <a:p>
            <a:pPr>
              <a:lnSpc>
                <a:spcPct val="90000"/>
              </a:lnSpc>
            </a:pPr>
            <a:r>
              <a:rPr lang="en-GB" altLang="en-US" dirty="0">
                <a:latin typeface="Comic Sans MS" panose="030F0702030302020204" pitchFamily="66" charset="0"/>
              </a:rPr>
              <a:t>The media is very significant nowadays</a:t>
            </a:r>
          </a:p>
          <a:p>
            <a:pPr>
              <a:lnSpc>
                <a:spcPct val="90000"/>
              </a:lnSpc>
            </a:pPr>
            <a:r>
              <a:rPr lang="en-GB" altLang="en-US" dirty="0">
                <a:latin typeface="Comic Sans MS" panose="030F0702030302020204" pitchFamily="66" charset="0"/>
              </a:rPr>
              <a:t>Some say that it is more important than the opposition in influencing the government</a:t>
            </a:r>
          </a:p>
          <a:p>
            <a:pPr>
              <a:lnSpc>
                <a:spcPct val="90000"/>
              </a:lnSpc>
            </a:pPr>
            <a:r>
              <a:rPr lang="en-GB" altLang="en-US" dirty="0" smtClean="0">
                <a:latin typeface="Comic Sans MS" panose="030F0702030302020204" pitchFamily="66" charset="0"/>
              </a:rPr>
              <a:t>All the political </a:t>
            </a:r>
            <a:r>
              <a:rPr lang="en-GB" altLang="en-US" dirty="0">
                <a:latin typeface="Comic Sans MS" panose="030F0702030302020204" pitchFamily="66" charset="0"/>
              </a:rPr>
              <a:t>parties are obsessed about getting national newspapers on its side</a:t>
            </a:r>
          </a:p>
          <a:p>
            <a:pPr>
              <a:lnSpc>
                <a:spcPct val="90000"/>
              </a:lnSpc>
            </a:pPr>
            <a:r>
              <a:rPr lang="en-GB" altLang="en-US" dirty="0">
                <a:latin typeface="Comic Sans MS" panose="030F0702030302020204" pitchFamily="66" charset="0"/>
              </a:rPr>
              <a:t>Think about The Sun moving from Labour back to the Tories in the 2010 </a:t>
            </a:r>
            <a:r>
              <a:rPr lang="en-GB" altLang="en-US" dirty="0" smtClean="0">
                <a:latin typeface="Comic Sans MS" panose="030F0702030302020204" pitchFamily="66" charset="0"/>
              </a:rPr>
              <a:t>election</a:t>
            </a:r>
          </a:p>
          <a:p>
            <a:pPr>
              <a:lnSpc>
                <a:spcPct val="90000"/>
              </a:lnSpc>
            </a:pPr>
            <a:r>
              <a:rPr lang="en-GB" altLang="en-US" dirty="0" smtClean="0">
                <a:latin typeface="Comic Sans MS" panose="030F0702030302020204" pitchFamily="66" charset="0"/>
              </a:rPr>
              <a:t>The Scottish Sun backed the SNP instead of Labour in 2011 Scottish election.</a:t>
            </a:r>
            <a:endParaRPr lang="en-US" altLang="en-US" dirty="0">
              <a:latin typeface="Comic Sans MS" panose="030F0702030302020204" pitchFamily="66" charset="0"/>
            </a:endParaRPr>
          </a:p>
        </p:txBody>
      </p:sp>
      <p:pic>
        <p:nvPicPr>
          <p:cNvPr id="217092" name="Picture 4" descr="the sun"/>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38200" y="1981200"/>
            <a:ext cx="3143250" cy="381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127555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4">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p:cTn id="19"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4">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 calcmode="lin" valueType="num">
                                      <p:cBhvr>
                                        <p:cTn id="26"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4">
                                            <p:txEl>
                                              <p:pRg st="2" end="2"/>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 calcmode="lin" valueType="num">
                                      <p:cBhvr>
                                        <p:cTn id="33"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4">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 calcmode="lin" valueType="num">
                                      <p:cBhvr>
                                        <p:cTn id="40"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4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96054" y="414338"/>
            <a:ext cx="7772400" cy="1143000"/>
          </a:xfrm>
        </p:spPr>
        <p:txBody>
          <a:bodyPr/>
          <a:lstStyle/>
          <a:p>
            <a:r>
              <a:rPr lang="en-GB" altLang="en-US" dirty="0" smtClean="0">
                <a:latin typeface="Comic Sans MS" panose="030F0702030302020204" pitchFamily="66" charset="0"/>
              </a:rPr>
              <a:t>Media</a:t>
            </a:r>
            <a:endParaRPr lang="en-US" altLang="en-US" dirty="0" smtClean="0">
              <a:latin typeface="Comic Sans MS" panose="030F0702030302020204" pitchFamily="66" charset="0"/>
            </a:endParaRPr>
          </a:p>
        </p:txBody>
      </p:sp>
      <p:sp>
        <p:nvSpPr>
          <p:cNvPr id="4" name="Text Placeholder 3"/>
          <p:cNvSpPr>
            <a:spLocks noGrp="1"/>
          </p:cNvSpPr>
          <p:nvPr>
            <p:ph idx="4294967295"/>
          </p:nvPr>
        </p:nvSpPr>
        <p:spPr>
          <a:xfrm>
            <a:off x="296054" y="1673715"/>
            <a:ext cx="7772400" cy="4943215"/>
          </a:xfrm>
        </p:spPr>
        <p:txBody>
          <a:bodyPr>
            <a:normAutofit fontScale="92500" lnSpcReduction="10000"/>
          </a:bodyPr>
          <a:lstStyle/>
          <a:p>
            <a:r>
              <a:rPr lang="en-GB" altLang="en-US" dirty="0">
                <a:latin typeface="Comic Sans MS" panose="030F0702030302020204" pitchFamily="66" charset="0"/>
              </a:rPr>
              <a:t>The media is made up of newspapers, radio, magazines, TV, the Internet</a:t>
            </a:r>
          </a:p>
          <a:p>
            <a:r>
              <a:rPr lang="en-GB" altLang="en-US" dirty="0">
                <a:latin typeface="Comic Sans MS" panose="030F0702030302020204" pitchFamily="66" charset="0"/>
              </a:rPr>
              <a:t>All are </a:t>
            </a:r>
            <a:r>
              <a:rPr lang="en-GB" altLang="en-US" dirty="0" smtClean="0">
                <a:latin typeface="Comic Sans MS" panose="030F0702030302020204" pitchFamily="66" charset="0"/>
              </a:rPr>
              <a:t>influential, although to different extremes</a:t>
            </a:r>
            <a:endParaRPr lang="en-US" altLang="en-US" dirty="0">
              <a:latin typeface="Comic Sans MS" panose="030F0702030302020204" pitchFamily="66" charset="0"/>
            </a:endParaRPr>
          </a:p>
          <a:p>
            <a:r>
              <a:rPr lang="en-GB" altLang="en-US" dirty="0">
                <a:latin typeface="Comic Sans MS" panose="030F0702030302020204" pitchFamily="66" charset="0"/>
              </a:rPr>
              <a:t>The media becomes particularly important at election time</a:t>
            </a:r>
          </a:p>
          <a:p>
            <a:r>
              <a:rPr lang="en-GB" altLang="en-US" dirty="0">
                <a:latin typeface="Comic Sans MS" panose="030F0702030302020204" pitchFamily="66" charset="0"/>
              </a:rPr>
              <a:t>Media scrutiny is very important because it helps to make the government accountable</a:t>
            </a:r>
          </a:p>
          <a:p>
            <a:r>
              <a:rPr lang="en-GB" altLang="en-US" dirty="0">
                <a:latin typeface="Comic Sans MS" panose="030F0702030302020204" pitchFamily="66" charset="0"/>
              </a:rPr>
              <a:t>As the opposition (HMO) has a minority of </a:t>
            </a:r>
            <a:r>
              <a:rPr lang="en-GB" altLang="en-US" dirty="0" smtClean="0">
                <a:latin typeface="Comic Sans MS" panose="030F0702030302020204" pitchFamily="66" charset="0"/>
              </a:rPr>
              <a:t>MPs/MSPs, </a:t>
            </a:r>
            <a:r>
              <a:rPr lang="en-GB" altLang="en-US" dirty="0">
                <a:latin typeface="Comic Sans MS" panose="030F0702030302020204" pitchFamily="66" charset="0"/>
              </a:rPr>
              <a:t>it can be ineffective </a:t>
            </a:r>
            <a:endParaRPr lang="en-GB" altLang="en-US" dirty="0" smtClean="0">
              <a:latin typeface="Comic Sans MS" panose="030F0702030302020204" pitchFamily="66" charset="0"/>
            </a:endParaRPr>
          </a:p>
          <a:p>
            <a:r>
              <a:rPr lang="en-GB" altLang="en-US" dirty="0" smtClean="0">
                <a:latin typeface="Comic Sans MS" panose="030F0702030302020204" pitchFamily="66" charset="0"/>
              </a:rPr>
              <a:t>The </a:t>
            </a:r>
            <a:r>
              <a:rPr lang="en-GB" altLang="en-US" dirty="0">
                <a:latin typeface="Comic Sans MS" panose="030F0702030302020204" pitchFamily="66" charset="0"/>
              </a:rPr>
              <a:t>media lets us know about MPs, Ministers or the government itself and whether or not they are doing anything wrong</a:t>
            </a:r>
          </a:p>
          <a:p>
            <a:endParaRPr lang="en-GB" altLang="en-US" dirty="0">
              <a:latin typeface="Comic Sans MS" panose="030F0702030302020204" pitchFamily="66" charset="0"/>
            </a:endParaRPr>
          </a:p>
        </p:txBody>
      </p:sp>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830268" y="2038281"/>
            <a:ext cx="4245354" cy="3132000"/>
          </a:xfrm>
          <a:prstGeom prst="rect">
            <a:avLst/>
          </a:prstGeom>
        </p:spPr>
      </p:pic>
    </p:spTree>
    <p:extLst>
      <p:ext uri="{BB962C8B-B14F-4D97-AF65-F5344CB8AC3E}">
        <p14:creationId xmlns="" xmlns:p14="http://schemas.microsoft.com/office/powerpoint/2010/main" val="3646133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4">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p:cTn id="19"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4">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 calcmode="lin" valueType="num">
                                      <p:cBhvr>
                                        <p:cTn id="26"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4">
                                            <p:txEl>
                                              <p:pRg st="2" end="2"/>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 calcmode="lin" valueType="num">
                                      <p:cBhvr>
                                        <p:cTn id="33"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4">
                                            <p:txEl>
                                              <p:pRg st="3" end="3"/>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 calcmode="lin" valueType="num">
                                      <p:cBhvr>
                                        <p:cTn id="40"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42" dur="500"/>
                                        <p:tgtEl>
                                          <p:spTgt spid="4">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anim calcmode="lin" valueType="num">
                                      <p:cBhvr>
                                        <p:cTn id="47"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9"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xfrm>
            <a:off x="2208213" y="1"/>
            <a:ext cx="7772400" cy="1223963"/>
          </a:xfrm>
        </p:spPr>
        <p:txBody>
          <a:bodyPr/>
          <a:lstStyle/>
          <a:p>
            <a:pPr algn="ctr"/>
            <a:r>
              <a:rPr lang="en-GB" altLang="en-US" u="sng" dirty="0" smtClean="0">
                <a:latin typeface="Comic Sans MS" panose="030F0702030302020204" pitchFamily="66" charset="0"/>
              </a:rPr>
              <a:t>TV</a:t>
            </a:r>
            <a:endParaRPr lang="en-US" altLang="en-US" u="sng" dirty="0" smtClean="0">
              <a:latin typeface="Comic Sans MS" panose="030F0702030302020204" pitchFamily="66" charset="0"/>
            </a:endParaRPr>
          </a:p>
        </p:txBody>
      </p:sp>
      <p:sp>
        <p:nvSpPr>
          <p:cNvPr id="345091" name="Rectangle 3"/>
          <p:cNvSpPr>
            <a:spLocks noGrp="1" noChangeArrowheads="1"/>
          </p:cNvSpPr>
          <p:nvPr>
            <p:ph type="body" idx="1"/>
          </p:nvPr>
        </p:nvSpPr>
        <p:spPr>
          <a:xfrm>
            <a:off x="1" y="1485007"/>
            <a:ext cx="8545484" cy="6021386"/>
          </a:xfrm>
        </p:spPr>
        <p:txBody>
          <a:bodyPr/>
          <a:lstStyle/>
          <a:p>
            <a:pPr>
              <a:lnSpc>
                <a:spcPct val="80000"/>
              </a:lnSpc>
            </a:pPr>
            <a:r>
              <a:rPr lang="en-GB" altLang="en-US" dirty="0">
                <a:latin typeface="Comic Sans MS" panose="030F0702030302020204" pitchFamily="66" charset="0"/>
              </a:rPr>
              <a:t>Think about the impact of programmes such as Dispatches, Panorama and News Night which all effectively hold the government to account.  </a:t>
            </a:r>
          </a:p>
          <a:p>
            <a:pPr>
              <a:lnSpc>
                <a:spcPct val="80000"/>
              </a:lnSpc>
            </a:pPr>
            <a:r>
              <a:rPr lang="en-GB" altLang="en-US" dirty="0">
                <a:latin typeface="Comic Sans MS" panose="030F0702030302020204" pitchFamily="66" charset="0"/>
              </a:rPr>
              <a:t>The success of Jamie Oliver at influencing government spending through the programme Jamie’s School Dinners.</a:t>
            </a:r>
          </a:p>
          <a:p>
            <a:pPr>
              <a:lnSpc>
                <a:spcPct val="80000"/>
              </a:lnSpc>
            </a:pPr>
            <a:r>
              <a:rPr lang="en-GB" altLang="en-US" dirty="0">
                <a:latin typeface="Comic Sans MS" panose="030F0702030302020204" pitchFamily="66" charset="0"/>
              </a:rPr>
              <a:t>The Dispatches programme on care of the disabled has angered the nation or the </a:t>
            </a:r>
            <a:r>
              <a:rPr lang="en-GB" altLang="en-US" dirty="0" smtClean="0">
                <a:latin typeface="Comic Sans MS" panose="030F0702030302020204" pitchFamily="66" charset="0"/>
              </a:rPr>
              <a:t>programme </a:t>
            </a:r>
            <a:r>
              <a:rPr lang="en-GB" altLang="en-US" dirty="0">
                <a:latin typeface="Comic Sans MS" panose="030F0702030302020204" pitchFamily="66" charset="0"/>
              </a:rPr>
              <a:t>on Jimmy Saville</a:t>
            </a:r>
          </a:p>
          <a:p>
            <a:pPr>
              <a:lnSpc>
                <a:spcPct val="80000"/>
              </a:lnSpc>
            </a:pPr>
            <a:r>
              <a:rPr lang="en-GB" altLang="en-US" dirty="0">
                <a:latin typeface="Comic Sans MS" panose="030F0702030302020204" pitchFamily="66" charset="0"/>
              </a:rPr>
              <a:t>TV remember is not allowed to be biased however through these programmes they can still effectively impact and change government policy</a:t>
            </a:r>
            <a:endParaRPr lang="en-US" altLang="en-US" dirty="0">
              <a:latin typeface="Comic Sans MS" panose="030F0702030302020204" pitchFamily="66" charset="0"/>
            </a:endParaRPr>
          </a:p>
        </p:txBody>
      </p:sp>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8345974" y="2515784"/>
            <a:ext cx="3619944" cy="2736000"/>
          </a:xfrm>
          <a:prstGeom prst="rect">
            <a:avLst/>
          </a:prstGeom>
        </p:spPr>
      </p:pic>
    </p:spTree>
    <p:extLst>
      <p:ext uri="{BB962C8B-B14F-4D97-AF65-F5344CB8AC3E}">
        <p14:creationId xmlns="" xmlns:p14="http://schemas.microsoft.com/office/powerpoint/2010/main" val="32516398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5091">
                                            <p:txEl>
                                              <p:pRg st="0" end="0"/>
                                            </p:txEl>
                                          </p:spTgt>
                                        </p:tgtEl>
                                        <p:attrNameLst>
                                          <p:attrName>style.visibility</p:attrName>
                                        </p:attrNameLst>
                                      </p:cBhvr>
                                      <p:to>
                                        <p:strVal val="visible"/>
                                      </p:to>
                                    </p:set>
                                    <p:anim calcmode="lin" valueType="num">
                                      <p:cBhvr additive="base">
                                        <p:cTn id="7" dur="500" fill="hold"/>
                                        <p:tgtEl>
                                          <p:spTgt spid="3450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50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5091">
                                            <p:txEl>
                                              <p:pRg st="1" end="1"/>
                                            </p:txEl>
                                          </p:spTgt>
                                        </p:tgtEl>
                                        <p:attrNameLst>
                                          <p:attrName>style.visibility</p:attrName>
                                        </p:attrNameLst>
                                      </p:cBhvr>
                                      <p:to>
                                        <p:strVal val="visible"/>
                                      </p:to>
                                    </p:set>
                                    <p:anim calcmode="lin" valueType="num">
                                      <p:cBhvr additive="base">
                                        <p:cTn id="13" dur="500" fill="hold"/>
                                        <p:tgtEl>
                                          <p:spTgt spid="3450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50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45091">
                                            <p:txEl>
                                              <p:pRg st="2" end="2"/>
                                            </p:txEl>
                                          </p:spTgt>
                                        </p:tgtEl>
                                        <p:attrNameLst>
                                          <p:attrName>style.visibility</p:attrName>
                                        </p:attrNameLst>
                                      </p:cBhvr>
                                      <p:to>
                                        <p:strVal val="visible"/>
                                      </p:to>
                                    </p:set>
                                    <p:anim calcmode="lin" valueType="num">
                                      <p:cBhvr additive="base">
                                        <p:cTn id="19" dur="500" fill="hold"/>
                                        <p:tgtEl>
                                          <p:spTgt spid="3450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450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45091">
                                            <p:txEl>
                                              <p:pRg st="3" end="3"/>
                                            </p:txEl>
                                          </p:spTgt>
                                        </p:tgtEl>
                                        <p:attrNameLst>
                                          <p:attrName>style.visibility</p:attrName>
                                        </p:attrNameLst>
                                      </p:cBhvr>
                                      <p:to>
                                        <p:strVal val="visible"/>
                                      </p:to>
                                    </p:set>
                                    <p:anim calcmode="lin" valueType="num">
                                      <p:cBhvr additive="base">
                                        <p:cTn id="25" dur="500" fill="hold"/>
                                        <p:tgtEl>
                                          <p:spTgt spid="3450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450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9138"/>
                                        </p:tgtEl>
                                        <p:attrNameLst>
                                          <p:attrName>style.visibility</p:attrName>
                                        </p:attrNameLst>
                                      </p:cBhvr>
                                      <p:to>
                                        <p:strVal val="visible"/>
                                      </p:to>
                                    </p:set>
                                    <p:anim calcmode="lin" valueType="num">
                                      <p:cBhvr additive="base">
                                        <p:cTn id="31" dur="500" fill="hold"/>
                                        <p:tgtEl>
                                          <p:spTgt spid="219138"/>
                                        </p:tgtEl>
                                        <p:attrNameLst>
                                          <p:attrName>ppt_x</p:attrName>
                                        </p:attrNameLst>
                                      </p:cBhvr>
                                      <p:tavLst>
                                        <p:tav tm="0">
                                          <p:val>
                                            <p:strVal val="#ppt_x"/>
                                          </p:val>
                                        </p:tav>
                                        <p:tav tm="100000">
                                          <p:val>
                                            <p:strVal val="#ppt_x"/>
                                          </p:val>
                                        </p:tav>
                                      </p:tavLst>
                                    </p:anim>
                                    <p:anim calcmode="lin" valueType="num">
                                      <p:cBhvr additive="base">
                                        <p:cTn id="32" dur="500" fill="hold"/>
                                        <p:tgtEl>
                                          <p:spTgt spid="2191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38" grpId="0"/>
      <p:bldP spid="345091"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2208213" y="1"/>
            <a:ext cx="7772400" cy="765175"/>
          </a:xfrm>
        </p:spPr>
        <p:txBody>
          <a:bodyPr/>
          <a:lstStyle/>
          <a:p>
            <a:pPr algn="ctr"/>
            <a:r>
              <a:rPr lang="en-GB" altLang="en-US" u="sng" dirty="0" smtClean="0">
                <a:latin typeface="Comic Sans MS" panose="030F0702030302020204" pitchFamily="66" charset="0"/>
              </a:rPr>
              <a:t>The Press</a:t>
            </a:r>
            <a:endParaRPr lang="en-US" altLang="en-US" u="sng" dirty="0" smtClean="0">
              <a:latin typeface="Comic Sans MS" panose="030F0702030302020204" pitchFamily="66" charset="0"/>
            </a:endParaRPr>
          </a:p>
        </p:txBody>
      </p:sp>
      <p:sp>
        <p:nvSpPr>
          <p:cNvPr id="346115" name="Rectangle 3"/>
          <p:cNvSpPr>
            <a:spLocks noGrp="1" noChangeArrowheads="1"/>
          </p:cNvSpPr>
          <p:nvPr>
            <p:ph type="body" idx="1"/>
          </p:nvPr>
        </p:nvSpPr>
        <p:spPr>
          <a:xfrm>
            <a:off x="0" y="1202143"/>
            <a:ext cx="7772400" cy="5797173"/>
          </a:xfrm>
        </p:spPr>
        <p:txBody>
          <a:bodyPr>
            <a:normAutofit fontScale="92500" lnSpcReduction="20000"/>
          </a:bodyPr>
          <a:lstStyle/>
          <a:p>
            <a:pPr>
              <a:lnSpc>
                <a:spcPct val="90000"/>
              </a:lnSpc>
            </a:pPr>
            <a:r>
              <a:rPr lang="en-GB" altLang="en-US" dirty="0">
                <a:latin typeface="Comic Sans MS" panose="030F0702030302020204" pitchFamily="66" charset="0"/>
              </a:rPr>
              <a:t>Newspapers are allowed to be bias and openly support a party.  This makes them important to Parties.</a:t>
            </a:r>
          </a:p>
          <a:p>
            <a:pPr>
              <a:lnSpc>
                <a:spcPct val="90000"/>
              </a:lnSpc>
            </a:pPr>
            <a:r>
              <a:rPr lang="en-GB" altLang="en-US" dirty="0">
                <a:latin typeface="Comic Sans MS" panose="030F0702030302020204" pitchFamily="66" charset="0"/>
              </a:rPr>
              <a:t>The Sun has the highest circulation in UK</a:t>
            </a:r>
          </a:p>
          <a:p>
            <a:pPr>
              <a:lnSpc>
                <a:spcPct val="90000"/>
              </a:lnSpc>
            </a:pPr>
            <a:r>
              <a:rPr lang="en-GB" altLang="en-US" dirty="0">
                <a:latin typeface="Comic Sans MS" panose="030F0702030302020204" pitchFamily="66" charset="0"/>
              </a:rPr>
              <a:t>News International owned by Rupert Murdoch – very influential person who parties want to </a:t>
            </a:r>
            <a:r>
              <a:rPr lang="en-GB" altLang="en-US" dirty="0" smtClean="0">
                <a:latin typeface="Comic Sans MS" panose="030F0702030302020204" pitchFamily="66" charset="0"/>
              </a:rPr>
              <a:t>please</a:t>
            </a:r>
          </a:p>
          <a:p>
            <a:pPr>
              <a:lnSpc>
                <a:spcPct val="90000"/>
              </a:lnSpc>
            </a:pPr>
            <a:r>
              <a:rPr lang="en-GB" altLang="en-US" dirty="0" smtClean="0">
                <a:latin typeface="Comic Sans MS" panose="030F0702030302020204" pitchFamily="66" charset="0"/>
              </a:rPr>
              <a:t>Although recent events linked to phone hacking have meant many parties want to distant themselves from the Murdoch’s</a:t>
            </a:r>
            <a:endParaRPr lang="en-GB" altLang="en-US" dirty="0">
              <a:latin typeface="Comic Sans MS" panose="030F0702030302020204" pitchFamily="66" charset="0"/>
            </a:endParaRPr>
          </a:p>
          <a:p>
            <a:pPr>
              <a:lnSpc>
                <a:spcPct val="90000"/>
              </a:lnSpc>
            </a:pPr>
            <a:r>
              <a:rPr lang="en-GB" altLang="en-US" dirty="0">
                <a:latin typeface="Comic Sans MS" panose="030F0702030302020204" pitchFamily="66" charset="0"/>
              </a:rPr>
              <a:t>Newspaper campaigns can be successful – The Daily Record against ‘Loan </a:t>
            </a:r>
            <a:r>
              <a:rPr lang="en-GB" altLang="en-US" dirty="0" smtClean="0">
                <a:latin typeface="Comic Sans MS" panose="030F0702030302020204" pitchFamily="66" charset="0"/>
              </a:rPr>
              <a:t>sharks’. </a:t>
            </a:r>
          </a:p>
          <a:p>
            <a:pPr>
              <a:lnSpc>
                <a:spcPct val="90000"/>
              </a:lnSpc>
            </a:pPr>
            <a:r>
              <a:rPr lang="en-GB" altLang="en-US" dirty="0" smtClean="0">
                <a:latin typeface="Comic Sans MS" panose="030F0702030302020204" pitchFamily="66" charset="0"/>
              </a:rPr>
              <a:t>Scottish Press backed Andrew’s law to get tighter restrictions on airguns in Scotland</a:t>
            </a:r>
          </a:p>
          <a:p>
            <a:pPr>
              <a:lnSpc>
                <a:spcPct val="90000"/>
              </a:lnSpc>
            </a:pPr>
            <a:r>
              <a:rPr lang="en-GB" altLang="en-US" dirty="0" smtClean="0">
                <a:latin typeface="Comic Sans MS" panose="030F0702030302020204" pitchFamily="66" charset="0"/>
              </a:rPr>
              <a:t>The Daily Record supported the campaign against the Bedroom Tax and helped draw attention to the unfairness of this policy</a:t>
            </a:r>
            <a:endParaRPr lang="en-US" altLang="en-US" dirty="0">
              <a:latin typeface="Comic Sans MS" panose="030F0702030302020204" pitchFamily="66" charset="0"/>
            </a:endParaRPr>
          </a:p>
        </p:txBody>
      </p:sp>
      <p:pic>
        <p:nvPicPr>
          <p:cNvPr id="2" name="Pictur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907013" y="1662545"/>
            <a:ext cx="4147200" cy="4355870"/>
          </a:xfrm>
          <a:prstGeom prst="rect">
            <a:avLst/>
          </a:prstGeom>
        </p:spPr>
      </p:pic>
    </p:spTree>
    <p:extLst>
      <p:ext uri="{BB962C8B-B14F-4D97-AF65-F5344CB8AC3E}">
        <p14:creationId xmlns="" xmlns:p14="http://schemas.microsoft.com/office/powerpoint/2010/main" val="34198754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6115">
                                            <p:txEl>
                                              <p:pRg st="0" end="0"/>
                                            </p:txEl>
                                          </p:spTgt>
                                        </p:tgtEl>
                                        <p:attrNameLst>
                                          <p:attrName>style.visibility</p:attrName>
                                        </p:attrNameLst>
                                      </p:cBhvr>
                                      <p:to>
                                        <p:strVal val="visible"/>
                                      </p:to>
                                    </p:set>
                                    <p:anim calcmode="lin" valueType="num">
                                      <p:cBhvr additive="base">
                                        <p:cTn id="7" dur="500" fill="hold"/>
                                        <p:tgtEl>
                                          <p:spTgt spid="3461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61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6115">
                                            <p:txEl>
                                              <p:pRg st="1" end="1"/>
                                            </p:txEl>
                                          </p:spTgt>
                                        </p:tgtEl>
                                        <p:attrNameLst>
                                          <p:attrName>style.visibility</p:attrName>
                                        </p:attrNameLst>
                                      </p:cBhvr>
                                      <p:to>
                                        <p:strVal val="visible"/>
                                      </p:to>
                                    </p:set>
                                    <p:anim calcmode="lin" valueType="num">
                                      <p:cBhvr additive="base">
                                        <p:cTn id="13" dur="500" fill="hold"/>
                                        <p:tgtEl>
                                          <p:spTgt spid="3461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61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46115">
                                            <p:txEl>
                                              <p:pRg st="2" end="2"/>
                                            </p:txEl>
                                          </p:spTgt>
                                        </p:tgtEl>
                                        <p:attrNameLst>
                                          <p:attrName>style.visibility</p:attrName>
                                        </p:attrNameLst>
                                      </p:cBhvr>
                                      <p:to>
                                        <p:strVal val="visible"/>
                                      </p:to>
                                    </p:set>
                                    <p:anim calcmode="lin" valueType="num">
                                      <p:cBhvr additive="base">
                                        <p:cTn id="19" dur="500" fill="hold"/>
                                        <p:tgtEl>
                                          <p:spTgt spid="3461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461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46115">
                                            <p:txEl>
                                              <p:pRg st="3" end="3"/>
                                            </p:txEl>
                                          </p:spTgt>
                                        </p:tgtEl>
                                        <p:attrNameLst>
                                          <p:attrName>style.visibility</p:attrName>
                                        </p:attrNameLst>
                                      </p:cBhvr>
                                      <p:to>
                                        <p:strVal val="visible"/>
                                      </p:to>
                                    </p:set>
                                    <p:anim calcmode="lin" valueType="num">
                                      <p:cBhvr additive="base">
                                        <p:cTn id="25" dur="500" fill="hold"/>
                                        <p:tgtEl>
                                          <p:spTgt spid="3461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461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46115">
                                            <p:txEl>
                                              <p:pRg st="4" end="4"/>
                                            </p:txEl>
                                          </p:spTgt>
                                        </p:tgtEl>
                                        <p:attrNameLst>
                                          <p:attrName>style.visibility</p:attrName>
                                        </p:attrNameLst>
                                      </p:cBhvr>
                                      <p:to>
                                        <p:strVal val="visible"/>
                                      </p:to>
                                    </p:set>
                                    <p:anim calcmode="lin" valueType="num">
                                      <p:cBhvr additive="base">
                                        <p:cTn id="31" dur="500" fill="hold"/>
                                        <p:tgtEl>
                                          <p:spTgt spid="3461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461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46115">
                                            <p:txEl>
                                              <p:pRg st="5" end="5"/>
                                            </p:txEl>
                                          </p:spTgt>
                                        </p:tgtEl>
                                        <p:attrNameLst>
                                          <p:attrName>style.visibility</p:attrName>
                                        </p:attrNameLst>
                                      </p:cBhvr>
                                      <p:to>
                                        <p:strVal val="visible"/>
                                      </p:to>
                                    </p:set>
                                    <p:anim calcmode="lin" valueType="num">
                                      <p:cBhvr additive="base">
                                        <p:cTn id="37" dur="500" fill="hold"/>
                                        <p:tgtEl>
                                          <p:spTgt spid="34611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461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46115">
                                            <p:txEl>
                                              <p:pRg st="6" end="6"/>
                                            </p:txEl>
                                          </p:spTgt>
                                        </p:tgtEl>
                                        <p:attrNameLst>
                                          <p:attrName>style.visibility</p:attrName>
                                        </p:attrNameLst>
                                      </p:cBhvr>
                                      <p:to>
                                        <p:strVal val="visible"/>
                                      </p:to>
                                    </p:set>
                                    <p:anim calcmode="lin" valueType="num">
                                      <p:cBhvr additive="base">
                                        <p:cTn id="43" dur="500" fill="hold"/>
                                        <p:tgtEl>
                                          <p:spTgt spid="34611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4611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11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a:xfrm>
            <a:off x="232756" y="210747"/>
            <a:ext cx="10515600" cy="1325563"/>
          </a:xfrm>
        </p:spPr>
        <p:txBody>
          <a:bodyPr/>
          <a:lstStyle/>
          <a:p>
            <a:r>
              <a:rPr lang="en-GB" altLang="en-US" u="sng" dirty="0" smtClean="0">
                <a:latin typeface="Comic Sans MS" panose="030F0702030302020204" pitchFamily="66" charset="0"/>
              </a:rPr>
              <a:t>Phone Hacking – “hackgate”</a:t>
            </a:r>
            <a:endParaRPr lang="en-US" altLang="en-US" u="sng" dirty="0" smtClean="0">
              <a:latin typeface="Comic Sans MS" panose="030F0702030302020204" pitchFamily="66" charset="0"/>
            </a:endParaRPr>
          </a:p>
        </p:txBody>
      </p:sp>
      <p:sp>
        <p:nvSpPr>
          <p:cNvPr id="221187" name="Rectangle 3"/>
          <p:cNvSpPr>
            <a:spLocks noGrp="1" noChangeArrowheads="1"/>
          </p:cNvSpPr>
          <p:nvPr>
            <p:ph type="body" idx="1"/>
          </p:nvPr>
        </p:nvSpPr>
        <p:spPr>
          <a:xfrm>
            <a:off x="232756" y="1529542"/>
            <a:ext cx="7830589" cy="5087389"/>
          </a:xfrm>
        </p:spPr>
        <p:txBody>
          <a:bodyPr>
            <a:normAutofit fontScale="92500" lnSpcReduction="20000"/>
          </a:bodyPr>
          <a:lstStyle/>
          <a:p>
            <a:r>
              <a:rPr lang="en-GB" altLang="en-US" dirty="0" smtClean="0">
                <a:latin typeface="Comic Sans MS" panose="030F0702030302020204" pitchFamily="66" charset="0"/>
              </a:rPr>
              <a:t>The phone hacking scandal really came to a head in 2011 when evidence occurred that Millie Dowler’s</a:t>
            </a:r>
            <a:r>
              <a:rPr lang="en-GB" altLang="en-US" dirty="0">
                <a:latin typeface="Comic Sans MS" panose="030F0702030302020204" pitchFamily="66" charset="0"/>
              </a:rPr>
              <a:t> (murder victim) </a:t>
            </a:r>
            <a:r>
              <a:rPr lang="en-GB" altLang="en-US" dirty="0" smtClean="0">
                <a:latin typeface="Comic Sans MS" panose="030F0702030302020204" pitchFamily="66" charset="0"/>
              </a:rPr>
              <a:t>families mobiles had been hacked by journalists</a:t>
            </a:r>
          </a:p>
          <a:p>
            <a:r>
              <a:rPr lang="en-GB" altLang="en-US" dirty="0" smtClean="0">
                <a:latin typeface="Comic Sans MS" panose="030F0702030302020204" pitchFamily="66" charset="0"/>
              </a:rPr>
              <a:t>Before this really phone hacking had been confined to celebrities or the Royal family, which although still a clear invasion of privacy had not outraged the public to the same extent – why?</a:t>
            </a:r>
          </a:p>
          <a:p>
            <a:r>
              <a:rPr lang="en-GB" altLang="en-US" dirty="0" smtClean="0">
                <a:latin typeface="Comic Sans MS" panose="030F0702030302020204" pitchFamily="66" charset="0"/>
              </a:rPr>
              <a:t>Top editors including David Cameron’s special advisor Andy Coulson and Rebecca Brooks his close friend have been arrested</a:t>
            </a:r>
          </a:p>
          <a:p>
            <a:r>
              <a:rPr lang="en-GB" altLang="en-US" dirty="0" smtClean="0">
                <a:latin typeface="Comic Sans MS" panose="030F0702030302020204" pitchFamily="66" charset="0"/>
              </a:rPr>
              <a:t>Closed down News of the World.</a:t>
            </a:r>
          </a:p>
          <a:p>
            <a:r>
              <a:rPr lang="en-GB" altLang="en-US" dirty="0" smtClean="0">
                <a:latin typeface="Comic Sans MS" panose="030F0702030302020204" pitchFamily="66" charset="0"/>
              </a:rPr>
              <a:t>Has brought into question the way the news will be monitored.</a:t>
            </a:r>
            <a:endParaRPr lang="en-US" altLang="en-US" dirty="0" smtClean="0">
              <a:latin typeface="Comic Sans MS" panose="030F0702030302020204" pitchFamily="66" charset="0"/>
            </a:endParaRPr>
          </a:p>
        </p:txBody>
      </p:sp>
      <p:pic>
        <p:nvPicPr>
          <p:cNvPr id="2" name="Pictur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8359371" y="873529"/>
            <a:ext cx="2994429" cy="5410200"/>
          </a:xfrm>
          <a:prstGeom prst="rect">
            <a:avLst/>
          </a:prstGeom>
        </p:spPr>
      </p:pic>
    </p:spTree>
    <p:extLst>
      <p:ext uri="{BB962C8B-B14F-4D97-AF65-F5344CB8AC3E}">
        <p14:creationId xmlns="" xmlns:p14="http://schemas.microsoft.com/office/powerpoint/2010/main" val="197320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1187">
                                            <p:txEl>
                                              <p:pRg st="0" end="0"/>
                                            </p:txEl>
                                          </p:spTgt>
                                        </p:tgtEl>
                                        <p:attrNameLst>
                                          <p:attrName>style.visibility</p:attrName>
                                        </p:attrNameLst>
                                      </p:cBhvr>
                                      <p:to>
                                        <p:strVal val="visible"/>
                                      </p:to>
                                    </p:set>
                                    <p:anim calcmode="lin" valueType="num">
                                      <p:cBhvr additive="base">
                                        <p:cTn id="7" dur="500" fill="hold"/>
                                        <p:tgtEl>
                                          <p:spTgt spid="221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11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1187">
                                            <p:txEl>
                                              <p:pRg st="1" end="1"/>
                                            </p:txEl>
                                          </p:spTgt>
                                        </p:tgtEl>
                                        <p:attrNameLst>
                                          <p:attrName>style.visibility</p:attrName>
                                        </p:attrNameLst>
                                      </p:cBhvr>
                                      <p:to>
                                        <p:strVal val="visible"/>
                                      </p:to>
                                    </p:set>
                                    <p:anim calcmode="lin" valueType="num">
                                      <p:cBhvr additive="base">
                                        <p:cTn id="13" dur="500" fill="hold"/>
                                        <p:tgtEl>
                                          <p:spTgt spid="221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11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1187">
                                            <p:txEl>
                                              <p:pRg st="2" end="2"/>
                                            </p:txEl>
                                          </p:spTgt>
                                        </p:tgtEl>
                                        <p:attrNameLst>
                                          <p:attrName>style.visibility</p:attrName>
                                        </p:attrNameLst>
                                      </p:cBhvr>
                                      <p:to>
                                        <p:strVal val="visible"/>
                                      </p:to>
                                    </p:set>
                                    <p:anim calcmode="lin" valueType="num">
                                      <p:cBhvr additive="base">
                                        <p:cTn id="19" dur="500" fill="hold"/>
                                        <p:tgtEl>
                                          <p:spTgt spid="221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11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1187">
                                            <p:txEl>
                                              <p:pRg st="3" end="3"/>
                                            </p:txEl>
                                          </p:spTgt>
                                        </p:tgtEl>
                                        <p:attrNameLst>
                                          <p:attrName>style.visibility</p:attrName>
                                        </p:attrNameLst>
                                      </p:cBhvr>
                                      <p:to>
                                        <p:strVal val="visible"/>
                                      </p:to>
                                    </p:set>
                                    <p:anim calcmode="lin" valueType="num">
                                      <p:cBhvr additive="base">
                                        <p:cTn id="25" dur="500" fill="hold"/>
                                        <p:tgtEl>
                                          <p:spTgt spid="221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11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1187">
                                            <p:txEl>
                                              <p:pRg st="4" end="4"/>
                                            </p:txEl>
                                          </p:spTgt>
                                        </p:tgtEl>
                                        <p:attrNameLst>
                                          <p:attrName>style.visibility</p:attrName>
                                        </p:attrNameLst>
                                      </p:cBhvr>
                                      <p:to>
                                        <p:strVal val="visible"/>
                                      </p:to>
                                    </p:set>
                                    <p:anim calcmode="lin" valueType="num">
                                      <p:cBhvr additive="base">
                                        <p:cTn id="31" dur="500" fill="hold"/>
                                        <p:tgtEl>
                                          <p:spTgt spid="221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118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7"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u="sng" dirty="0" smtClean="0">
                <a:latin typeface="Comic Sans MS" panose="030F0702030302020204" pitchFamily="66" charset="0"/>
              </a:rPr>
              <a:t>The </a:t>
            </a:r>
            <a:r>
              <a:rPr lang="en-GB" u="sng" dirty="0" err="1" smtClean="0">
                <a:latin typeface="Comic Sans MS" panose="030F0702030302020204" pitchFamily="66" charset="0"/>
              </a:rPr>
              <a:t>Leveson</a:t>
            </a:r>
            <a:r>
              <a:rPr lang="en-GB" u="sng" dirty="0" smtClean="0">
                <a:latin typeface="Comic Sans MS" panose="030F0702030302020204" pitchFamily="66" charset="0"/>
              </a:rPr>
              <a:t> Inquiry</a:t>
            </a:r>
            <a:endParaRPr lang="en-GB" u="sng" dirty="0">
              <a:latin typeface="Comic Sans MS" panose="030F0702030302020204" pitchFamily="66" charset="0"/>
            </a:endParaRPr>
          </a:p>
        </p:txBody>
      </p:sp>
      <p:sp>
        <p:nvSpPr>
          <p:cNvPr id="3" name="Content Placeholder 2"/>
          <p:cNvSpPr>
            <a:spLocks noGrp="1"/>
          </p:cNvSpPr>
          <p:nvPr>
            <p:ph idx="1"/>
          </p:nvPr>
        </p:nvSpPr>
        <p:spPr>
          <a:xfrm>
            <a:off x="0" y="1393362"/>
            <a:ext cx="7464829" cy="5464637"/>
          </a:xfrm>
        </p:spPr>
        <p:txBody>
          <a:bodyPr>
            <a:normAutofit fontScale="92500" lnSpcReduction="20000"/>
          </a:bodyPr>
          <a:lstStyle/>
          <a:p>
            <a:r>
              <a:rPr lang="en-GB" dirty="0" smtClean="0">
                <a:latin typeface="Comic Sans MS" panose="030F0702030302020204" pitchFamily="66" charset="0"/>
              </a:rPr>
              <a:t>To prove the government were taking phone hacking seriously, David Cameron set up a public Inquiry into the scandal.  Lord </a:t>
            </a:r>
            <a:r>
              <a:rPr lang="en-GB" dirty="0" err="1" smtClean="0">
                <a:latin typeface="Comic Sans MS" panose="030F0702030302020204" pitchFamily="66" charset="0"/>
              </a:rPr>
              <a:t>Leveson</a:t>
            </a:r>
            <a:r>
              <a:rPr lang="en-GB" dirty="0" smtClean="0">
                <a:latin typeface="Comic Sans MS" panose="030F0702030302020204" pitchFamily="66" charset="0"/>
              </a:rPr>
              <a:t> was appointed as chairperson.</a:t>
            </a:r>
          </a:p>
          <a:p>
            <a:r>
              <a:rPr lang="en-GB" dirty="0" smtClean="0">
                <a:latin typeface="Comic Sans MS" panose="030F0702030302020204" pitchFamily="66" charset="0"/>
              </a:rPr>
              <a:t>The </a:t>
            </a:r>
            <a:r>
              <a:rPr lang="en-GB" dirty="0" err="1" smtClean="0">
                <a:latin typeface="Comic Sans MS" panose="030F0702030302020204" pitchFamily="66" charset="0"/>
              </a:rPr>
              <a:t>Leveson</a:t>
            </a:r>
            <a:r>
              <a:rPr lang="en-GB" dirty="0" smtClean="0">
                <a:latin typeface="Comic Sans MS" panose="030F0702030302020204" pitchFamily="66" charset="0"/>
              </a:rPr>
              <a:t> Inquiry heard evidence from numerous celebrities, police, journalists, newspaper editors and politicians</a:t>
            </a:r>
          </a:p>
          <a:p>
            <a:r>
              <a:rPr lang="en-GB" dirty="0" smtClean="0">
                <a:latin typeface="Comic Sans MS" panose="030F0702030302020204" pitchFamily="66" charset="0"/>
              </a:rPr>
              <a:t>The Inquiry recommended that the press should self-regulate without government interference, however this body should be backed with legislation and a new code of conduct should be enforced</a:t>
            </a:r>
          </a:p>
          <a:p>
            <a:r>
              <a:rPr lang="en-GB" dirty="0" smtClean="0">
                <a:latin typeface="Comic Sans MS" panose="030F0702030302020204" pitchFamily="66" charset="0"/>
              </a:rPr>
              <a:t>David Cameron was worried about introducing legislation which limits free press as this is undemocratic. Nick Clegg fully supported the full recommendations from the Inquiry – a split in the coalition</a:t>
            </a:r>
          </a:p>
          <a:p>
            <a:endParaRPr lang="en-GB" dirty="0">
              <a:latin typeface="Comic Sans MS" panose="030F0702030302020204" pitchFamily="66" charset="0"/>
            </a:endParaRPr>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464829" y="2237291"/>
            <a:ext cx="4356000" cy="2459023"/>
          </a:xfrm>
          <a:prstGeom prst="rect">
            <a:avLst/>
          </a:prstGeom>
        </p:spPr>
      </p:pic>
    </p:spTree>
    <p:extLst>
      <p:ext uri="{BB962C8B-B14F-4D97-AF65-F5344CB8AC3E}">
        <p14:creationId xmlns="" xmlns:p14="http://schemas.microsoft.com/office/powerpoint/2010/main" val="3159734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9629" y="448886"/>
            <a:ext cx="11204171" cy="6409113"/>
          </a:xfrm>
        </p:spPr>
        <p:txBody>
          <a:bodyPr>
            <a:normAutofit fontScale="92500" lnSpcReduction="20000"/>
          </a:bodyPr>
          <a:lstStyle/>
          <a:p>
            <a:r>
              <a:rPr lang="en-GB" dirty="0">
                <a:latin typeface="Comic Sans MS" panose="030F0702030302020204" pitchFamily="66" charset="0"/>
              </a:rPr>
              <a:t>The inquiry has been specifically into the press, not into the media more generally. </a:t>
            </a:r>
          </a:p>
          <a:p>
            <a:r>
              <a:rPr lang="en-GB" dirty="0">
                <a:latin typeface="Comic Sans MS" panose="030F0702030302020204" pitchFamily="66" charset="0"/>
              </a:rPr>
              <a:t>Broadcasters are regulated by Ofcom, which is backed by law. </a:t>
            </a:r>
          </a:p>
          <a:p>
            <a:r>
              <a:rPr lang="en-GB" dirty="0">
                <a:latin typeface="Comic Sans MS" panose="030F0702030302020204" pitchFamily="66" charset="0"/>
              </a:rPr>
              <a:t>Other people publishing on the internet, such as bloggers and tweeters, are not regulated as such, but are covered by laws on issues such as libel and contempt of court. </a:t>
            </a:r>
            <a:endParaRPr lang="en-GB" dirty="0" smtClean="0">
              <a:latin typeface="Comic Sans MS" panose="030F0702030302020204" pitchFamily="66" charset="0"/>
            </a:endParaRPr>
          </a:p>
          <a:p>
            <a:r>
              <a:rPr lang="en-GB" dirty="0" smtClean="0">
                <a:latin typeface="Comic Sans MS" panose="030F0702030302020204" pitchFamily="66" charset="0"/>
              </a:rPr>
              <a:t>Some</a:t>
            </a:r>
            <a:r>
              <a:rPr lang="en-GB" dirty="0">
                <a:latin typeface="Comic Sans MS" panose="030F0702030302020204" pitchFamily="66" charset="0"/>
              </a:rPr>
              <a:t>, including MPs and peers, have questioned the wisdom of bringing more regulation to the press and not the wider internet. </a:t>
            </a:r>
            <a:endParaRPr lang="en-GB" dirty="0" smtClean="0">
              <a:latin typeface="Comic Sans MS" panose="030F0702030302020204" pitchFamily="66" charset="0"/>
            </a:endParaRPr>
          </a:p>
          <a:p>
            <a:r>
              <a:rPr lang="en-GB" dirty="0" smtClean="0">
                <a:latin typeface="Comic Sans MS" panose="030F0702030302020204" pitchFamily="66" charset="0"/>
              </a:rPr>
              <a:t>Lord </a:t>
            </a:r>
            <a:r>
              <a:rPr lang="en-GB" dirty="0">
                <a:latin typeface="Comic Sans MS" panose="030F0702030302020204" pitchFamily="66" charset="0"/>
              </a:rPr>
              <a:t>Justice </a:t>
            </a:r>
            <a:r>
              <a:rPr lang="en-GB" dirty="0" err="1">
                <a:latin typeface="Comic Sans MS" panose="030F0702030302020204" pitchFamily="66" charset="0"/>
              </a:rPr>
              <a:t>Leveson</a:t>
            </a:r>
            <a:r>
              <a:rPr lang="en-GB" dirty="0">
                <a:latin typeface="Comic Sans MS" panose="030F0702030302020204" pitchFamily="66" charset="0"/>
              </a:rPr>
              <a:t> himself referred to material on the internet as "the elephant in the room</a:t>
            </a:r>
            <a:r>
              <a:rPr lang="en-GB" dirty="0" smtClean="0">
                <a:latin typeface="Comic Sans MS" panose="030F0702030302020204" pitchFamily="66" charset="0"/>
              </a:rPr>
              <a:t>".</a:t>
            </a:r>
          </a:p>
          <a:p>
            <a:r>
              <a:rPr lang="en-GB" dirty="0" smtClean="0">
                <a:latin typeface="Comic Sans MS" panose="030F0702030302020204" pitchFamily="66" charset="0"/>
              </a:rPr>
              <a:t>The </a:t>
            </a:r>
            <a:r>
              <a:rPr lang="en-GB" dirty="0">
                <a:latin typeface="Comic Sans MS" panose="030F0702030302020204" pitchFamily="66" charset="0"/>
              </a:rPr>
              <a:t>Free Speech Network, which represents many editors and publishers, is vigorously opposed to any state involvement in press regulation. It says the press exists to scrutinise those in positions of power, and it could not do that if those it was scrutinising had authority over it</a:t>
            </a:r>
            <a:r>
              <a:rPr lang="en-GB" dirty="0" smtClean="0">
                <a:latin typeface="Comic Sans MS" panose="030F0702030302020204" pitchFamily="66" charset="0"/>
              </a:rPr>
              <a:t>.</a:t>
            </a:r>
            <a:endParaRPr lang="en-GB" dirty="0">
              <a:latin typeface="Comic Sans MS" panose="030F0702030302020204" pitchFamily="66" charset="0"/>
            </a:endParaRPr>
          </a:p>
          <a:p>
            <a:r>
              <a:rPr lang="en-GB" dirty="0">
                <a:latin typeface="Comic Sans MS" panose="030F0702030302020204" pitchFamily="66" charset="0"/>
              </a:rPr>
              <a:t>But the Hacked Off campaign, which represents many alleged victims of phone-hacking, says voluntary self-regulation has failed and its said that the </a:t>
            </a:r>
            <a:r>
              <a:rPr lang="en-GB" dirty="0" err="1">
                <a:latin typeface="Comic Sans MS" panose="030F0702030302020204" pitchFamily="66" charset="0"/>
              </a:rPr>
              <a:t>Leveson</a:t>
            </a:r>
            <a:r>
              <a:rPr lang="en-GB" dirty="0">
                <a:latin typeface="Comic Sans MS" panose="030F0702030302020204" pitchFamily="66" charset="0"/>
              </a:rPr>
              <a:t> proposals are the way forward.</a:t>
            </a:r>
          </a:p>
        </p:txBody>
      </p:sp>
    </p:spTree>
    <p:extLst>
      <p:ext uri="{BB962C8B-B14F-4D97-AF65-F5344CB8AC3E}">
        <p14:creationId xmlns="" xmlns:p14="http://schemas.microsoft.com/office/powerpoint/2010/main" val="283372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GB" altLang="en-US" u="sng" dirty="0" smtClean="0">
                <a:latin typeface="Comic Sans MS" panose="030F0702030302020204" pitchFamily="66" charset="0"/>
              </a:rPr>
              <a:t>Media scrutiny</a:t>
            </a:r>
            <a:endParaRPr lang="en-US" altLang="en-US" u="sng" dirty="0" smtClean="0">
              <a:latin typeface="Comic Sans MS" panose="030F0702030302020204" pitchFamily="66" charset="0"/>
            </a:endParaRPr>
          </a:p>
        </p:txBody>
      </p:sp>
      <p:sp>
        <p:nvSpPr>
          <p:cNvPr id="3" name="Content Placeholder 2"/>
          <p:cNvSpPr>
            <a:spLocks noGrp="1"/>
          </p:cNvSpPr>
          <p:nvPr>
            <p:ph idx="4294967295"/>
          </p:nvPr>
        </p:nvSpPr>
        <p:spPr>
          <a:xfrm>
            <a:off x="838200" y="1825625"/>
            <a:ext cx="5728855" cy="4351338"/>
          </a:xfrm>
        </p:spPr>
        <p:txBody>
          <a:bodyPr>
            <a:normAutofit lnSpcReduction="10000"/>
          </a:bodyPr>
          <a:lstStyle/>
          <a:p>
            <a:r>
              <a:rPr lang="en-GB" altLang="en-US" dirty="0" smtClean="0">
                <a:latin typeface="Comic Sans MS" panose="030F0702030302020204" pitchFamily="66" charset="0"/>
              </a:rPr>
              <a:t>The Media do play a hugely important role in ensuring those in power are held to account.</a:t>
            </a:r>
          </a:p>
          <a:p>
            <a:r>
              <a:rPr lang="en-GB" altLang="en-US" dirty="0" smtClean="0">
                <a:latin typeface="Comic Sans MS" panose="030F0702030302020204" pitchFamily="66" charset="0"/>
              </a:rPr>
              <a:t>Without journalists investigating the public would often not be aware of what is going on in Parliament</a:t>
            </a:r>
          </a:p>
          <a:p>
            <a:r>
              <a:rPr lang="en-GB" altLang="en-US" dirty="0" smtClean="0">
                <a:latin typeface="Comic Sans MS" panose="030F0702030302020204" pitchFamily="66" charset="0"/>
              </a:rPr>
              <a:t>The media broke the story on the expense scandal.  </a:t>
            </a:r>
            <a:endParaRPr lang="en-GB" altLang="en-US" dirty="0">
              <a:latin typeface="Comic Sans MS" panose="030F0702030302020204" pitchFamily="66" charset="0"/>
            </a:endParaRPr>
          </a:p>
          <a:p>
            <a:r>
              <a:rPr lang="en-GB" altLang="en-US" dirty="0" smtClean="0">
                <a:latin typeface="Comic Sans MS" panose="030F0702030302020204" pitchFamily="66" charset="0"/>
              </a:rPr>
              <a:t>The biggest political scandal in recent years</a:t>
            </a:r>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249800" y="1825625"/>
            <a:ext cx="4104000" cy="4104000"/>
          </a:xfrm>
          <a:prstGeom prst="rect">
            <a:avLst/>
          </a:prstGeom>
        </p:spPr>
      </p:pic>
    </p:spTree>
    <p:extLst>
      <p:ext uri="{BB962C8B-B14F-4D97-AF65-F5344CB8AC3E}">
        <p14:creationId xmlns="" xmlns:p14="http://schemas.microsoft.com/office/powerpoint/2010/main" val="23313104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idx="4294967295"/>
          </p:nvPr>
        </p:nvSpPr>
        <p:spPr>
          <a:xfrm>
            <a:off x="838200" y="0"/>
            <a:ext cx="10515600" cy="1325563"/>
          </a:xfrm>
        </p:spPr>
        <p:txBody>
          <a:bodyPr/>
          <a:lstStyle/>
          <a:p>
            <a:pPr eaLnBrk="1" hangingPunct="1"/>
            <a:r>
              <a:rPr lang="en-GB" altLang="en-US" dirty="0" smtClean="0">
                <a:latin typeface="Comic Sans MS" panose="030F0702030302020204" pitchFamily="66" charset="0"/>
              </a:rPr>
              <a:t>The rise of Pressure Groups</a:t>
            </a:r>
            <a:endParaRPr lang="en-US" altLang="en-US" dirty="0" smtClean="0">
              <a:latin typeface="Comic Sans MS" panose="030F0702030302020204" pitchFamily="66" charset="0"/>
            </a:endParaRPr>
          </a:p>
        </p:txBody>
      </p:sp>
      <p:sp>
        <p:nvSpPr>
          <p:cNvPr id="173059" name="Rectangle 3"/>
          <p:cNvSpPr>
            <a:spLocks noGrp="1" noChangeArrowheads="1"/>
          </p:cNvSpPr>
          <p:nvPr>
            <p:ph type="body" idx="4294967295"/>
          </p:nvPr>
        </p:nvSpPr>
        <p:spPr>
          <a:xfrm>
            <a:off x="630621" y="1056290"/>
            <a:ext cx="11209282" cy="5801710"/>
          </a:xfrm>
        </p:spPr>
        <p:txBody>
          <a:bodyPr/>
          <a:lstStyle/>
          <a:p>
            <a:pPr eaLnBrk="1" hangingPunct="1">
              <a:lnSpc>
                <a:spcPct val="90000"/>
              </a:lnSpc>
            </a:pPr>
            <a:r>
              <a:rPr lang="en-GB" altLang="en-US" dirty="0">
                <a:latin typeface="Comic Sans MS" panose="030F0702030302020204" pitchFamily="66" charset="0"/>
              </a:rPr>
              <a:t>Less people nowadays join political parties</a:t>
            </a:r>
          </a:p>
          <a:p>
            <a:pPr eaLnBrk="1" hangingPunct="1">
              <a:lnSpc>
                <a:spcPct val="90000"/>
              </a:lnSpc>
            </a:pPr>
            <a:r>
              <a:rPr lang="en-GB" altLang="en-US" dirty="0">
                <a:latin typeface="Comic Sans MS" panose="030F0702030302020204" pitchFamily="66" charset="0"/>
              </a:rPr>
              <a:t>More people are members of pressure Groups</a:t>
            </a:r>
          </a:p>
          <a:p>
            <a:pPr eaLnBrk="1" hangingPunct="1">
              <a:lnSpc>
                <a:spcPct val="90000"/>
              </a:lnSpc>
            </a:pPr>
            <a:r>
              <a:rPr lang="en-GB" altLang="en-US" dirty="0">
                <a:latin typeface="Comic Sans MS" panose="030F0702030302020204" pitchFamily="66" charset="0"/>
              </a:rPr>
              <a:t>A </a:t>
            </a:r>
            <a:r>
              <a:rPr lang="en-GB" altLang="en-US" dirty="0" smtClean="0">
                <a:latin typeface="Comic Sans MS" panose="030F0702030302020204" pitchFamily="66" charset="0"/>
              </a:rPr>
              <a:t> </a:t>
            </a:r>
            <a:r>
              <a:rPr lang="en-GB" altLang="en-US" dirty="0">
                <a:latin typeface="Comic Sans MS" panose="030F0702030302020204" pitchFamily="66" charset="0"/>
              </a:rPr>
              <a:t>Report The POWER INQUIRY published in March, 2006 claims that people are </a:t>
            </a:r>
            <a:r>
              <a:rPr lang="en-GB" altLang="en-US" dirty="0" smtClean="0">
                <a:latin typeface="Comic Sans MS" panose="030F0702030302020204" pitchFamily="66" charset="0"/>
              </a:rPr>
              <a:t>just as </a:t>
            </a:r>
            <a:r>
              <a:rPr lang="en-GB" altLang="en-US" dirty="0">
                <a:latin typeface="Comic Sans MS" panose="030F0702030302020204" pitchFamily="66" charset="0"/>
              </a:rPr>
              <a:t>interested in politics as they were in the </a:t>
            </a:r>
            <a:r>
              <a:rPr lang="en-GB" altLang="en-US" dirty="0" smtClean="0">
                <a:latin typeface="Comic Sans MS" panose="030F0702030302020204" pitchFamily="66" charset="0"/>
              </a:rPr>
              <a:t>past</a:t>
            </a:r>
          </a:p>
          <a:p>
            <a:pPr eaLnBrk="1" hangingPunct="1">
              <a:lnSpc>
                <a:spcPct val="90000"/>
              </a:lnSpc>
            </a:pPr>
            <a:r>
              <a:rPr lang="en-GB" altLang="en-US" dirty="0" smtClean="0">
                <a:latin typeface="Comic Sans MS" panose="030F0702030302020204" pitchFamily="66" charset="0"/>
              </a:rPr>
              <a:t>BUT</a:t>
            </a:r>
            <a:endParaRPr lang="en-GB" altLang="en-US" dirty="0">
              <a:latin typeface="Comic Sans MS" panose="030F0702030302020204" pitchFamily="66" charset="0"/>
            </a:endParaRPr>
          </a:p>
          <a:p>
            <a:pPr eaLnBrk="1" hangingPunct="1">
              <a:lnSpc>
                <a:spcPct val="90000"/>
              </a:lnSpc>
            </a:pPr>
            <a:r>
              <a:rPr lang="en-GB" altLang="en-US" dirty="0">
                <a:latin typeface="Comic Sans MS" panose="030F0702030302020204" pitchFamily="66" charset="0"/>
              </a:rPr>
              <a:t>They feel disengaged with conventional politics in the form of parties and elections </a:t>
            </a:r>
          </a:p>
          <a:p>
            <a:pPr eaLnBrk="1" hangingPunct="1">
              <a:lnSpc>
                <a:spcPct val="90000"/>
              </a:lnSpc>
            </a:pPr>
            <a:r>
              <a:rPr lang="en-GB" altLang="en-US" dirty="0">
                <a:latin typeface="Comic Sans MS" panose="030F0702030302020204" pitchFamily="66" charset="0"/>
              </a:rPr>
              <a:t>They believe more in direct action through Pressure </a:t>
            </a:r>
            <a:r>
              <a:rPr lang="en-GB" altLang="en-US" dirty="0" smtClean="0">
                <a:latin typeface="Comic Sans MS" panose="030F0702030302020204" pitchFamily="66" charset="0"/>
              </a:rPr>
              <a:t>groups</a:t>
            </a:r>
          </a:p>
          <a:p>
            <a:pPr eaLnBrk="1" hangingPunct="1">
              <a:lnSpc>
                <a:spcPct val="90000"/>
              </a:lnSpc>
            </a:pPr>
            <a:r>
              <a:rPr lang="en-GB" altLang="en-US" dirty="0" smtClean="0">
                <a:latin typeface="Comic Sans MS" panose="030F0702030302020204" pitchFamily="66" charset="0"/>
              </a:rPr>
              <a:t>Pressure groups have engaged more young people</a:t>
            </a:r>
          </a:p>
          <a:p>
            <a:pPr eaLnBrk="1" hangingPunct="1">
              <a:lnSpc>
                <a:spcPct val="90000"/>
              </a:lnSpc>
            </a:pPr>
            <a:r>
              <a:rPr lang="en-GB" altLang="en-US" dirty="0" smtClean="0">
                <a:latin typeface="Comic Sans MS" panose="030F0702030302020204" pitchFamily="66" charset="0"/>
              </a:rPr>
              <a:t>Can you think of single issues which caused young people to participate in politics and try and influence decision making?</a:t>
            </a:r>
            <a:endParaRPr lang="en-US" altLang="en-US" dirty="0">
              <a:latin typeface="Comic Sans MS" panose="030F0702030302020204" pitchFamily="66" charset="0"/>
            </a:endParaRPr>
          </a:p>
        </p:txBody>
      </p:sp>
    </p:spTree>
    <p:extLst>
      <p:ext uri="{BB962C8B-B14F-4D97-AF65-F5344CB8AC3E}">
        <p14:creationId xmlns="" xmlns:p14="http://schemas.microsoft.com/office/powerpoint/2010/main" val="2462825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73058"/>
                                        </p:tgtEl>
                                        <p:attrNameLst>
                                          <p:attrName>style.visibility</p:attrName>
                                        </p:attrNameLst>
                                      </p:cBhvr>
                                      <p:to>
                                        <p:strVal val="visible"/>
                                      </p:to>
                                    </p:set>
                                    <p:animEffect transition="in" filter="strips(downLeft)">
                                      <p:cBhvr>
                                        <p:cTn id="7" dur="500"/>
                                        <p:tgtEl>
                                          <p:spTgt spid="1730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173059">
                                            <p:txEl>
                                              <p:pRg st="0" end="0"/>
                                            </p:txEl>
                                          </p:spTgt>
                                        </p:tgtEl>
                                        <p:attrNameLst>
                                          <p:attrName>style.visibility</p:attrName>
                                        </p:attrNameLst>
                                      </p:cBhvr>
                                      <p:to>
                                        <p:strVal val="visible"/>
                                      </p:to>
                                    </p:set>
                                    <p:anim calcmode="lin" valueType="num">
                                      <p:cBhvr>
                                        <p:cTn id="12" dur="500" fill="hold"/>
                                        <p:tgtEl>
                                          <p:spTgt spid="173059">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7305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173059">
                                            <p:txEl>
                                              <p:pRg st="1" end="1"/>
                                            </p:txEl>
                                          </p:spTgt>
                                        </p:tgtEl>
                                        <p:attrNameLst>
                                          <p:attrName>style.visibility</p:attrName>
                                        </p:attrNameLst>
                                      </p:cBhvr>
                                      <p:to>
                                        <p:strVal val="visible"/>
                                      </p:to>
                                    </p:set>
                                    <p:anim calcmode="lin" valueType="num">
                                      <p:cBhvr>
                                        <p:cTn id="18" dur="500" fill="hold"/>
                                        <p:tgtEl>
                                          <p:spTgt spid="173059">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17305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173059">
                                            <p:txEl>
                                              <p:pRg st="2" end="2"/>
                                            </p:txEl>
                                          </p:spTgt>
                                        </p:tgtEl>
                                        <p:attrNameLst>
                                          <p:attrName>style.visibility</p:attrName>
                                        </p:attrNameLst>
                                      </p:cBhvr>
                                      <p:to>
                                        <p:strVal val="visible"/>
                                      </p:to>
                                    </p:set>
                                    <p:anim calcmode="lin" valueType="num">
                                      <p:cBhvr>
                                        <p:cTn id="24" dur="500" fill="hold"/>
                                        <p:tgtEl>
                                          <p:spTgt spid="173059">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173059">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173059">
                                            <p:txEl>
                                              <p:pRg st="3" end="3"/>
                                            </p:txEl>
                                          </p:spTgt>
                                        </p:tgtEl>
                                        <p:attrNameLst>
                                          <p:attrName>style.visibility</p:attrName>
                                        </p:attrNameLst>
                                      </p:cBhvr>
                                      <p:to>
                                        <p:strVal val="visible"/>
                                      </p:to>
                                    </p:set>
                                    <p:anim calcmode="lin" valueType="num">
                                      <p:cBhvr>
                                        <p:cTn id="30" dur="500" fill="hold"/>
                                        <p:tgtEl>
                                          <p:spTgt spid="173059">
                                            <p:txEl>
                                              <p:pRg st="3" end="3"/>
                                            </p:txEl>
                                          </p:spTgt>
                                        </p:tgtEl>
                                        <p:attrNameLst>
                                          <p:attrName>ppt_w</p:attrName>
                                        </p:attrNameLst>
                                      </p:cBhvr>
                                      <p:tavLst>
                                        <p:tav tm="0">
                                          <p:val>
                                            <p:fltVal val="0"/>
                                          </p:val>
                                        </p:tav>
                                        <p:tav tm="100000">
                                          <p:val>
                                            <p:strVal val="#ppt_w"/>
                                          </p:val>
                                        </p:tav>
                                      </p:tavLst>
                                    </p:anim>
                                    <p:anim calcmode="lin" valueType="num">
                                      <p:cBhvr>
                                        <p:cTn id="31" dur="500" fill="hold"/>
                                        <p:tgtEl>
                                          <p:spTgt spid="173059">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16" fill="hold" grpId="0" nodeType="clickEffect">
                                  <p:stCondLst>
                                    <p:cond delay="0"/>
                                  </p:stCondLst>
                                  <p:childTnLst>
                                    <p:set>
                                      <p:cBhvr>
                                        <p:cTn id="35" dur="1" fill="hold">
                                          <p:stCondLst>
                                            <p:cond delay="0"/>
                                          </p:stCondLst>
                                        </p:cTn>
                                        <p:tgtEl>
                                          <p:spTgt spid="173059">
                                            <p:txEl>
                                              <p:pRg st="4" end="4"/>
                                            </p:txEl>
                                          </p:spTgt>
                                        </p:tgtEl>
                                        <p:attrNameLst>
                                          <p:attrName>style.visibility</p:attrName>
                                        </p:attrNameLst>
                                      </p:cBhvr>
                                      <p:to>
                                        <p:strVal val="visible"/>
                                      </p:to>
                                    </p:set>
                                    <p:anim calcmode="lin" valueType="num">
                                      <p:cBhvr>
                                        <p:cTn id="36" dur="500" fill="hold"/>
                                        <p:tgtEl>
                                          <p:spTgt spid="173059">
                                            <p:txEl>
                                              <p:pRg st="4" end="4"/>
                                            </p:txEl>
                                          </p:spTgt>
                                        </p:tgtEl>
                                        <p:attrNameLst>
                                          <p:attrName>ppt_w</p:attrName>
                                        </p:attrNameLst>
                                      </p:cBhvr>
                                      <p:tavLst>
                                        <p:tav tm="0">
                                          <p:val>
                                            <p:fltVal val="0"/>
                                          </p:val>
                                        </p:tav>
                                        <p:tav tm="100000">
                                          <p:val>
                                            <p:strVal val="#ppt_w"/>
                                          </p:val>
                                        </p:tav>
                                      </p:tavLst>
                                    </p:anim>
                                    <p:anim calcmode="lin" valueType="num">
                                      <p:cBhvr>
                                        <p:cTn id="37" dur="500" fill="hold"/>
                                        <p:tgtEl>
                                          <p:spTgt spid="173059">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173059">
                                            <p:txEl>
                                              <p:pRg st="5" end="5"/>
                                            </p:txEl>
                                          </p:spTgt>
                                        </p:tgtEl>
                                        <p:attrNameLst>
                                          <p:attrName>style.visibility</p:attrName>
                                        </p:attrNameLst>
                                      </p:cBhvr>
                                      <p:to>
                                        <p:strVal val="visible"/>
                                      </p:to>
                                    </p:set>
                                    <p:anim calcmode="lin" valueType="num">
                                      <p:cBhvr>
                                        <p:cTn id="42" dur="500" fill="hold"/>
                                        <p:tgtEl>
                                          <p:spTgt spid="173059">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173059">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p:stCondLst>
                                    <p:cond delay="0"/>
                                  </p:stCondLst>
                                  <p:childTnLst>
                                    <p:set>
                                      <p:cBhvr>
                                        <p:cTn id="47" dur="1" fill="hold">
                                          <p:stCondLst>
                                            <p:cond delay="0"/>
                                          </p:stCondLst>
                                        </p:cTn>
                                        <p:tgtEl>
                                          <p:spTgt spid="173059">
                                            <p:txEl>
                                              <p:pRg st="6" end="6"/>
                                            </p:txEl>
                                          </p:spTgt>
                                        </p:tgtEl>
                                        <p:attrNameLst>
                                          <p:attrName>style.visibility</p:attrName>
                                        </p:attrNameLst>
                                      </p:cBhvr>
                                      <p:to>
                                        <p:strVal val="visible"/>
                                      </p:to>
                                    </p:set>
                                    <p:anim calcmode="lin" valueType="num">
                                      <p:cBhvr>
                                        <p:cTn id="48" dur="500" fill="hold"/>
                                        <p:tgtEl>
                                          <p:spTgt spid="173059">
                                            <p:txEl>
                                              <p:pRg st="6" end="6"/>
                                            </p:txEl>
                                          </p:spTgt>
                                        </p:tgtEl>
                                        <p:attrNameLst>
                                          <p:attrName>ppt_w</p:attrName>
                                        </p:attrNameLst>
                                      </p:cBhvr>
                                      <p:tavLst>
                                        <p:tav tm="0">
                                          <p:val>
                                            <p:fltVal val="0"/>
                                          </p:val>
                                        </p:tav>
                                        <p:tav tm="100000">
                                          <p:val>
                                            <p:strVal val="#ppt_w"/>
                                          </p:val>
                                        </p:tav>
                                      </p:tavLst>
                                    </p:anim>
                                    <p:anim calcmode="lin" valueType="num">
                                      <p:cBhvr>
                                        <p:cTn id="49" dur="500" fill="hold"/>
                                        <p:tgtEl>
                                          <p:spTgt spid="173059">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23" presetClass="entr" presetSubtype="16" fill="hold" grpId="0" nodeType="clickEffect">
                                  <p:stCondLst>
                                    <p:cond delay="0"/>
                                  </p:stCondLst>
                                  <p:childTnLst>
                                    <p:set>
                                      <p:cBhvr>
                                        <p:cTn id="53" dur="1" fill="hold">
                                          <p:stCondLst>
                                            <p:cond delay="0"/>
                                          </p:stCondLst>
                                        </p:cTn>
                                        <p:tgtEl>
                                          <p:spTgt spid="173059">
                                            <p:txEl>
                                              <p:pRg st="7" end="7"/>
                                            </p:txEl>
                                          </p:spTgt>
                                        </p:tgtEl>
                                        <p:attrNameLst>
                                          <p:attrName>style.visibility</p:attrName>
                                        </p:attrNameLst>
                                      </p:cBhvr>
                                      <p:to>
                                        <p:strVal val="visible"/>
                                      </p:to>
                                    </p:set>
                                    <p:anim calcmode="lin" valueType="num">
                                      <p:cBhvr>
                                        <p:cTn id="54" dur="500" fill="hold"/>
                                        <p:tgtEl>
                                          <p:spTgt spid="173059">
                                            <p:txEl>
                                              <p:pRg st="7" end="7"/>
                                            </p:txEl>
                                          </p:spTgt>
                                        </p:tgtEl>
                                        <p:attrNameLst>
                                          <p:attrName>ppt_w</p:attrName>
                                        </p:attrNameLst>
                                      </p:cBhvr>
                                      <p:tavLst>
                                        <p:tav tm="0">
                                          <p:val>
                                            <p:fltVal val="0"/>
                                          </p:val>
                                        </p:tav>
                                        <p:tav tm="100000">
                                          <p:val>
                                            <p:strVal val="#ppt_w"/>
                                          </p:val>
                                        </p:tav>
                                      </p:tavLst>
                                    </p:anim>
                                    <p:anim calcmode="lin" valueType="num">
                                      <p:cBhvr>
                                        <p:cTn id="55" dur="500" fill="hold"/>
                                        <p:tgtEl>
                                          <p:spTgt spid="173059">
                                            <p:txEl>
                                              <p:pRg st="7" end="7"/>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8" grpId="0"/>
      <p:bldP spid="173059"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2209800" y="333375"/>
            <a:ext cx="7772400" cy="719138"/>
          </a:xfrm>
        </p:spPr>
        <p:txBody>
          <a:bodyPr>
            <a:normAutofit fontScale="90000"/>
          </a:bodyPr>
          <a:lstStyle/>
          <a:p>
            <a:r>
              <a:rPr lang="en-GB" altLang="en-US" sz="4000">
                <a:latin typeface="Comic Sans MS" panose="030F0702030302020204" pitchFamily="66" charset="0"/>
              </a:rPr>
              <a:t>“The Rotten Parliament”</a:t>
            </a:r>
            <a:br>
              <a:rPr lang="en-GB" altLang="en-US" sz="4000">
                <a:latin typeface="Comic Sans MS" panose="030F0702030302020204" pitchFamily="66" charset="0"/>
              </a:rPr>
            </a:br>
            <a:r>
              <a:rPr lang="en-GB" altLang="en-US" sz="4000">
                <a:latin typeface="Comic Sans MS" panose="030F0702030302020204" pitchFamily="66" charset="0"/>
              </a:rPr>
              <a:t>2005 Parliament</a:t>
            </a:r>
          </a:p>
        </p:txBody>
      </p:sp>
      <p:sp>
        <p:nvSpPr>
          <p:cNvPr id="188419" name="Rectangle 3"/>
          <p:cNvSpPr>
            <a:spLocks noGrp="1" noChangeArrowheads="1"/>
          </p:cNvSpPr>
          <p:nvPr>
            <p:ph type="body" idx="1"/>
          </p:nvPr>
        </p:nvSpPr>
        <p:spPr>
          <a:xfrm>
            <a:off x="116378" y="1412876"/>
            <a:ext cx="11953701" cy="5445125"/>
          </a:xfrm>
        </p:spPr>
        <p:txBody>
          <a:bodyPr/>
          <a:lstStyle/>
          <a:p>
            <a:pPr>
              <a:lnSpc>
                <a:spcPct val="90000"/>
              </a:lnSpc>
            </a:pPr>
            <a:r>
              <a:rPr lang="en-GB" altLang="en-US" sz="2400" dirty="0">
                <a:latin typeface="Comic Sans MS" panose="030F0702030302020204" pitchFamily="66" charset="0"/>
              </a:rPr>
              <a:t>The Daily Telegraph unearthed one of the biggest Political scandals of all time – the MPs abuse of expenses claims.</a:t>
            </a:r>
          </a:p>
          <a:p>
            <a:pPr>
              <a:lnSpc>
                <a:spcPct val="90000"/>
              </a:lnSpc>
            </a:pPr>
            <a:r>
              <a:rPr lang="en-GB" altLang="en-US" sz="2400" dirty="0">
                <a:latin typeface="Comic Sans MS" panose="030F0702030302020204" pitchFamily="66" charset="0"/>
              </a:rPr>
              <a:t>This disgusted the public and resulted in numerous resignations, deselection and even some arrests. </a:t>
            </a:r>
          </a:p>
          <a:p>
            <a:pPr>
              <a:lnSpc>
                <a:spcPct val="90000"/>
              </a:lnSpc>
            </a:pPr>
            <a:r>
              <a:rPr lang="en-GB" altLang="en-US" sz="2400" dirty="0">
                <a:latin typeface="Comic Sans MS" panose="030F0702030302020204" pitchFamily="66" charset="0"/>
              </a:rPr>
              <a:t>The ‘John Lewis’ list was the name given to the document that MPs were allowed to claim for.</a:t>
            </a:r>
          </a:p>
          <a:p>
            <a:pPr>
              <a:lnSpc>
                <a:spcPct val="90000"/>
              </a:lnSpc>
            </a:pPr>
            <a:r>
              <a:rPr lang="en-GB" altLang="en-US" sz="2400" dirty="0">
                <a:latin typeface="Comic Sans MS" panose="030F0702030302020204" pitchFamily="66" charset="0"/>
              </a:rPr>
              <a:t>On top of these items MPs were allowed to claim for a second home if they lived outside London.</a:t>
            </a:r>
          </a:p>
          <a:p>
            <a:pPr>
              <a:lnSpc>
                <a:spcPct val="90000"/>
              </a:lnSpc>
            </a:pPr>
            <a:r>
              <a:rPr lang="en-GB" altLang="en-US" sz="2400" dirty="0">
                <a:latin typeface="Comic Sans MS" panose="030F0702030302020204" pitchFamily="66" charset="0"/>
              </a:rPr>
              <a:t>Journalists had campaigned for the expenses claims to be made public under the freedom of information, however MPs tried to pass a Bill to prevent this</a:t>
            </a:r>
          </a:p>
          <a:p>
            <a:pPr>
              <a:lnSpc>
                <a:spcPct val="90000"/>
              </a:lnSpc>
            </a:pPr>
            <a:r>
              <a:rPr lang="en-GB" altLang="en-US" sz="2400" dirty="0">
                <a:latin typeface="Comic Sans MS" panose="030F0702030302020204" pitchFamily="66" charset="0"/>
              </a:rPr>
              <a:t>This failed and the consequences of the release gives a clear indication of why MPs would have wanted to keep these claims private.</a:t>
            </a:r>
          </a:p>
          <a:p>
            <a:pPr>
              <a:lnSpc>
                <a:spcPct val="90000"/>
              </a:lnSpc>
            </a:pPr>
            <a:endParaRPr lang="en-GB" altLang="en-US" sz="2400" dirty="0">
              <a:latin typeface="Comic Sans MS" panose="030F0702030302020204" pitchFamily="66" charset="0"/>
            </a:endParaRPr>
          </a:p>
          <a:p>
            <a:pPr>
              <a:lnSpc>
                <a:spcPct val="90000"/>
              </a:lnSpc>
            </a:pPr>
            <a:endParaRPr lang="en-GB" altLang="en-US" sz="2400" dirty="0"/>
          </a:p>
        </p:txBody>
      </p:sp>
    </p:spTree>
    <p:extLst>
      <p:ext uri="{BB962C8B-B14F-4D97-AF65-F5344CB8AC3E}">
        <p14:creationId xmlns="" xmlns:p14="http://schemas.microsoft.com/office/powerpoint/2010/main" val="3531938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8419">
                                            <p:txEl>
                                              <p:pRg st="0" end="0"/>
                                            </p:txEl>
                                          </p:spTgt>
                                        </p:tgtEl>
                                        <p:attrNameLst>
                                          <p:attrName>style.visibility</p:attrName>
                                        </p:attrNameLst>
                                      </p:cBhvr>
                                      <p:to>
                                        <p:strVal val="visible"/>
                                      </p:to>
                                    </p:set>
                                    <p:anim calcmode="lin" valueType="num">
                                      <p:cBhvr additive="base">
                                        <p:cTn id="7" dur="500" fill="hold"/>
                                        <p:tgtEl>
                                          <p:spTgt spid="1884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84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8419">
                                            <p:txEl>
                                              <p:pRg st="1" end="1"/>
                                            </p:txEl>
                                          </p:spTgt>
                                        </p:tgtEl>
                                        <p:attrNameLst>
                                          <p:attrName>style.visibility</p:attrName>
                                        </p:attrNameLst>
                                      </p:cBhvr>
                                      <p:to>
                                        <p:strVal val="visible"/>
                                      </p:to>
                                    </p:set>
                                    <p:anim calcmode="lin" valueType="num">
                                      <p:cBhvr additive="base">
                                        <p:cTn id="13" dur="500" fill="hold"/>
                                        <p:tgtEl>
                                          <p:spTgt spid="1884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84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8419">
                                            <p:txEl>
                                              <p:pRg st="2" end="2"/>
                                            </p:txEl>
                                          </p:spTgt>
                                        </p:tgtEl>
                                        <p:attrNameLst>
                                          <p:attrName>style.visibility</p:attrName>
                                        </p:attrNameLst>
                                      </p:cBhvr>
                                      <p:to>
                                        <p:strVal val="visible"/>
                                      </p:to>
                                    </p:set>
                                    <p:anim calcmode="lin" valueType="num">
                                      <p:cBhvr additive="base">
                                        <p:cTn id="19" dur="500" fill="hold"/>
                                        <p:tgtEl>
                                          <p:spTgt spid="1884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84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8419">
                                            <p:txEl>
                                              <p:pRg st="3" end="3"/>
                                            </p:txEl>
                                          </p:spTgt>
                                        </p:tgtEl>
                                        <p:attrNameLst>
                                          <p:attrName>style.visibility</p:attrName>
                                        </p:attrNameLst>
                                      </p:cBhvr>
                                      <p:to>
                                        <p:strVal val="visible"/>
                                      </p:to>
                                    </p:set>
                                    <p:anim calcmode="lin" valueType="num">
                                      <p:cBhvr additive="base">
                                        <p:cTn id="25" dur="500" fill="hold"/>
                                        <p:tgtEl>
                                          <p:spTgt spid="1884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84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8419">
                                            <p:txEl>
                                              <p:pRg st="4" end="4"/>
                                            </p:txEl>
                                          </p:spTgt>
                                        </p:tgtEl>
                                        <p:attrNameLst>
                                          <p:attrName>style.visibility</p:attrName>
                                        </p:attrNameLst>
                                      </p:cBhvr>
                                      <p:to>
                                        <p:strVal val="visible"/>
                                      </p:to>
                                    </p:set>
                                    <p:anim calcmode="lin" valueType="num">
                                      <p:cBhvr additive="base">
                                        <p:cTn id="31" dur="500" fill="hold"/>
                                        <p:tgtEl>
                                          <p:spTgt spid="18841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84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8419">
                                            <p:txEl>
                                              <p:pRg st="5" end="5"/>
                                            </p:txEl>
                                          </p:spTgt>
                                        </p:tgtEl>
                                        <p:attrNameLst>
                                          <p:attrName>style.visibility</p:attrName>
                                        </p:attrNameLst>
                                      </p:cBhvr>
                                      <p:to>
                                        <p:strVal val="visible"/>
                                      </p:to>
                                    </p:set>
                                    <p:anim calcmode="lin" valueType="num">
                                      <p:cBhvr additive="base">
                                        <p:cTn id="37" dur="500" fill="hold"/>
                                        <p:tgtEl>
                                          <p:spTgt spid="18841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8841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1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2135188" y="0"/>
            <a:ext cx="7772400" cy="1143000"/>
          </a:xfrm>
        </p:spPr>
        <p:txBody>
          <a:bodyPr/>
          <a:lstStyle/>
          <a:p>
            <a:r>
              <a:rPr lang="en-GB" altLang="en-US" u="sng" smtClean="0">
                <a:latin typeface="Comic Sans MS" panose="030F0702030302020204" pitchFamily="66" charset="0"/>
              </a:rPr>
              <a:t>MPs EXPENSES</a:t>
            </a:r>
          </a:p>
        </p:txBody>
      </p:sp>
      <p:sp>
        <p:nvSpPr>
          <p:cNvPr id="189443" name="Rectangle 3"/>
          <p:cNvSpPr>
            <a:spLocks noGrp="1" noChangeArrowheads="1"/>
          </p:cNvSpPr>
          <p:nvPr>
            <p:ph type="body" sz="half" idx="1"/>
          </p:nvPr>
        </p:nvSpPr>
        <p:spPr>
          <a:xfrm>
            <a:off x="189707" y="1272382"/>
            <a:ext cx="5401469" cy="5585618"/>
          </a:xfrm>
        </p:spPr>
        <p:txBody>
          <a:bodyPr>
            <a:normAutofit/>
          </a:bodyPr>
          <a:lstStyle/>
          <a:p>
            <a:pPr>
              <a:lnSpc>
                <a:spcPct val="90000"/>
              </a:lnSpc>
            </a:pPr>
            <a:r>
              <a:rPr lang="en-GB" altLang="en-US" sz="2400" dirty="0">
                <a:latin typeface="Comic Sans MS" panose="030F0702030302020204" pitchFamily="66" charset="0"/>
              </a:rPr>
              <a:t>Some MPs were employing their own family in jobs that did not exist.</a:t>
            </a:r>
          </a:p>
          <a:p>
            <a:pPr>
              <a:lnSpc>
                <a:spcPct val="90000"/>
              </a:lnSpc>
            </a:pPr>
            <a:r>
              <a:rPr lang="en-GB" altLang="en-US" sz="2400" dirty="0">
                <a:latin typeface="Comic Sans MS" panose="030F0702030302020204" pitchFamily="66" charset="0"/>
              </a:rPr>
              <a:t>MPs were claiming for second homes which were only minutes from their homes or nowhere near Westminster or the mortgage had been already paid off .</a:t>
            </a:r>
          </a:p>
          <a:p>
            <a:pPr>
              <a:lnSpc>
                <a:spcPct val="90000"/>
              </a:lnSpc>
            </a:pPr>
            <a:r>
              <a:rPr lang="en-GB" altLang="en-US" sz="2400" dirty="0">
                <a:latin typeface="Comic Sans MS" panose="030F0702030302020204" pitchFamily="66" charset="0"/>
              </a:rPr>
              <a:t>In the case of Jacqui Smith (Home Secretary) claiming full mortgage expenses yet she was living in her sisters house.</a:t>
            </a:r>
          </a:p>
          <a:p>
            <a:pPr>
              <a:lnSpc>
                <a:spcPct val="90000"/>
              </a:lnSpc>
            </a:pPr>
            <a:r>
              <a:rPr lang="en-GB" altLang="en-US" sz="2400" dirty="0">
                <a:latin typeface="Comic Sans MS" panose="030F0702030302020204" pitchFamily="66" charset="0"/>
              </a:rPr>
              <a:t>Some MPs were claiming for houses which they also rented out and gained an income from.</a:t>
            </a:r>
          </a:p>
          <a:p>
            <a:pPr>
              <a:lnSpc>
                <a:spcPct val="90000"/>
              </a:lnSpc>
            </a:pPr>
            <a:endParaRPr lang="en-GB" altLang="en-US" sz="2000" dirty="0">
              <a:latin typeface="Comic Sans MS" panose="030F0702030302020204" pitchFamily="66" charset="0"/>
            </a:endParaRPr>
          </a:p>
        </p:txBody>
      </p:sp>
      <p:pic>
        <p:nvPicPr>
          <p:cNvPr id="189444" name="Picture 4" descr="tonymcnulty"/>
          <p:cNvPicPr>
            <a:picLocks noGrp="1" noChangeAspect="1" noChangeArrowheads="1"/>
          </p:cNvPicPr>
          <p:nvPr>
            <p:ph sz="half" idx="2"/>
          </p:nvPr>
        </p:nvPicPr>
        <p:blipFill>
          <a:blip r:embed="rId2">
            <a:extLst>
              <a:ext uri="{28A0092B-C50C-407E-A947-70E740481C1C}">
                <a14:useLocalDpi xmlns="" xmlns:a14="http://schemas.microsoft.com/office/drawing/2010/main" val="0"/>
              </a:ext>
            </a:extLst>
          </a:blip>
          <a:srcRect/>
          <a:stretch>
            <a:fillRect/>
          </a:stretch>
        </p:blipFill>
        <p:spPr>
          <a:xfrm>
            <a:off x="6888163" y="2781300"/>
            <a:ext cx="2940050" cy="3168650"/>
          </a:xfrm>
          <a:noFill/>
        </p:spPr>
      </p:pic>
      <p:sp>
        <p:nvSpPr>
          <p:cNvPr id="189445" name="AutoShape 5"/>
          <p:cNvSpPr>
            <a:spLocks noChangeArrowheads="1"/>
          </p:cNvSpPr>
          <p:nvPr/>
        </p:nvSpPr>
        <p:spPr bwMode="auto">
          <a:xfrm>
            <a:off x="6888164" y="765175"/>
            <a:ext cx="3779837" cy="1873250"/>
          </a:xfrm>
          <a:prstGeom prst="cloudCallout">
            <a:avLst>
              <a:gd name="adj1" fmla="val 6278"/>
              <a:gd name="adj2" fmla="val 91440"/>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600"/>
          </a:p>
        </p:txBody>
      </p:sp>
      <p:sp>
        <p:nvSpPr>
          <p:cNvPr id="189446" name="Text Box 6"/>
          <p:cNvSpPr txBox="1">
            <a:spLocks noChangeArrowheads="1"/>
          </p:cNvSpPr>
          <p:nvPr/>
        </p:nvSpPr>
        <p:spPr bwMode="auto">
          <a:xfrm>
            <a:off x="7319964" y="981075"/>
            <a:ext cx="3348037" cy="1314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1600" b="1">
                <a:latin typeface="Comic Sans MS" panose="030F0702030302020204" pitchFamily="66" charset="0"/>
              </a:rPr>
              <a:t>Well done Tony.  That is another </a:t>
            </a:r>
          </a:p>
          <a:p>
            <a:pPr eaLnBrk="1" hangingPunct="1">
              <a:spcBef>
                <a:spcPct val="0"/>
              </a:spcBef>
              <a:buFontTx/>
              <a:buNone/>
            </a:pPr>
            <a:r>
              <a:rPr lang="en-GB" altLang="en-US" sz="1600" b="1">
                <a:latin typeface="Comic Sans MS" panose="030F0702030302020204" pitchFamily="66" charset="0"/>
              </a:rPr>
              <a:t>Mortgage payment for a house I don’t even  live in. I love being a sleazy MP</a:t>
            </a:r>
          </a:p>
        </p:txBody>
      </p:sp>
      <p:sp>
        <p:nvSpPr>
          <p:cNvPr id="189447" name="Text Box 7"/>
          <p:cNvSpPr txBox="1">
            <a:spLocks noChangeArrowheads="1"/>
          </p:cNvSpPr>
          <p:nvPr/>
        </p:nvSpPr>
        <p:spPr bwMode="auto">
          <a:xfrm>
            <a:off x="5591176" y="5910264"/>
            <a:ext cx="5076825" cy="9477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GB" altLang="en-US" sz="1600">
                <a:latin typeface="Comic Sans MS" panose="030F0702030302020204" pitchFamily="66" charset="0"/>
              </a:rPr>
              <a:t>Tony McNulty an MP who had to apologise  </a:t>
            </a:r>
          </a:p>
          <a:p>
            <a:pPr algn="ctr" eaLnBrk="1" hangingPunct="1">
              <a:spcBef>
                <a:spcPct val="50000"/>
              </a:spcBef>
              <a:buFontTx/>
              <a:buNone/>
            </a:pPr>
            <a:r>
              <a:rPr lang="en-GB" altLang="en-US" sz="1600">
                <a:latin typeface="Comic Sans MS" panose="030F0702030302020204" pitchFamily="66" charset="0"/>
              </a:rPr>
              <a:t>to House of Commons because of misuse of expense</a:t>
            </a:r>
          </a:p>
        </p:txBody>
      </p:sp>
    </p:spTree>
    <p:extLst>
      <p:ext uri="{BB962C8B-B14F-4D97-AF65-F5344CB8AC3E}">
        <p14:creationId xmlns="" xmlns:p14="http://schemas.microsoft.com/office/powerpoint/2010/main" val="8316117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9443">
                                            <p:txEl>
                                              <p:pRg st="0" end="0"/>
                                            </p:txEl>
                                          </p:spTgt>
                                        </p:tgtEl>
                                        <p:attrNameLst>
                                          <p:attrName>style.visibility</p:attrName>
                                        </p:attrNameLst>
                                      </p:cBhvr>
                                      <p:to>
                                        <p:strVal val="visible"/>
                                      </p:to>
                                    </p:set>
                                    <p:anim calcmode="lin" valueType="num">
                                      <p:cBhvr additive="base">
                                        <p:cTn id="7" dur="500" fill="hold"/>
                                        <p:tgtEl>
                                          <p:spTgt spid="1894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94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9443">
                                            <p:txEl>
                                              <p:pRg st="1" end="1"/>
                                            </p:txEl>
                                          </p:spTgt>
                                        </p:tgtEl>
                                        <p:attrNameLst>
                                          <p:attrName>style.visibility</p:attrName>
                                        </p:attrNameLst>
                                      </p:cBhvr>
                                      <p:to>
                                        <p:strVal val="visible"/>
                                      </p:to>
                                    </p:set>
                                    <p:anim calcmode="lin" valueType="num">
                                      <p:cBhvr additive="base">
                                        <p:cTn id="13" dur="500" fill="hold"/>
                                        <p:tgtEl>
                                          <p:spTgt spid="1894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94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9443">
                                            <p:txEl>
                                              <p:pRg st="2" end="2"/>
                                            </p:txEl>
                                          </p:spTgt>
                                        </p:tgtEl>
                                        <p:attrNameLst>
                                          <p:attrName>style.visibility</p:attrName>
                                        </p:attrNameLst>
                                      </p:cBhvr>
                                      <p:to>
                                        <p:strVal val="visible"/>
                                      </p:to>
                                    </p:set>
                                    <p:anim calcmode="lin" valueType="num">
                                      <p:cBhvr additive="base">
                                        <p:cTn id="19" dur="500" fill="hold"/>
                                        <p:tgtEl>
                                          <p:spTgt spid="1894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94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9443">
                                            <p:txEl>
                                              <p:pRg st="3" end="3"/>
                                            </p:txEl>
                                          </p:spTgt>
                                        </p:tgtEl>
                                        <p:attrNameLst>
                                          <p:attrName>style.visibility</p:attrName>
                                        </p:attrNameLst>
                                      </p:cBhvr>
                                      <p:to>
                                        <p:strVal val="visible"/>
                                      </p:to>
                                    </p:set>
                                    <p:anim calcmode="lin" valueType="num">
                                      <p:cBhvr additive="base">
                                        <p:cTn id="25" dur="500" fill="hold"/>
                                        <p:tgtEl>
                                          <p:spTgt spid="1894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94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89444"/>
                                        </p:tgtEl>
                                        <p:attrNameLst>
                                          <p:attrName>style.visibility</p:attrName>
                                        </p:attrNameLst>
                                      </p:cBhvr>
                                      <p:to>
                                        <p:strVal val="visible"/>
                                      </p:to>
                                    </p:set>
                                    <p:anim calcmode="lin" valueType="num">
                                      <p:cBhvr additive="base">
                                        <p:cTn id="31" dur="500" fill="hold"/>
                                        <p:tgtEl>
                                          <p:spTgt spid="189444"/>
                                        </p:tgtEl>
                                        <p:attrNameLst>
                                          <p:attrName>ppt_x</p:attrName>
                                        </p:attrNameLst>
                                      </p:cBhvr>
                                      <p:tavLst>
                                        <p:tav tm="0">
                                          <p:val>
                                            <p:strVal val="#ppt_x"/>
                                          </p:val>
                                        </p:tav>
                                        <p:tav tm="100000">
                                          <p:val>
                                            <p:strVal val="#ppt_x"/>
                                          </p:val>
                                        </p:tav>
                                      </p:tavLst>
                                    </p:anim>
                                    <p:anim calcmode="lin" valueType="num">
                                      <p:cBhvr additive="base">
                                        <p:cTn id="32" dur="500" fill="hold"/>
                                        <p:tgtEl>
                                          <p:spTgt spid="189444"/>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9445"/>
                                        </p:tgtEl>
                                        <p:attrNameLst>
                                          <p:attrName>style.visibility</p:attrName>
                                        </p:attrNameLst>
                                      </p:cBhvr>
                                      <p:to>
                                        <p:strVal val="visible"/>
                                      </p:to>
                                    </p:set>
                                    <p:anim calcmode="lin" valueType="num">
                                      <p:cBhvr additive="base">
                                        <p:cTn id="37" dur="500" fill="hold"/>
                                        <p:tgtEl>
                                          <p:spTgt spid="189445"/>
                                        </p:tgtEl>
                                        <p:attrNameLst>
                                          <p:attrName>ppt_x</p:attrName>
                                        </p:attrNameLst>
                                      </p:cBhvr>
                                      <p:tavLst>
                                        <p:tav tm="0">
                                          <p:val>
                                            <p:strVal val="#ppt_x"/>
                                          </p:val>
                                        </p:tav>
                                        <p:tav tm="100000">
                                          <p:val>
                                            <p:strVal val="#ppt_x"/>
                                          </p:val>
                                        </p:tav>
                                      </p:tavLst>
                                    </p:anim>
                                    <p:anim calcmode="lin" valueType="num">
                                      <p:cBhvr additive="base">
                                        <p:cTn id="38" dur="500" fill="hold"/>
                                        <p:tgtEl>
                                          <p:spTgt spid="18944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89446"/>
                                        </p:tgtEl>
                                        <p:attrNameLst>
                                          <p:attrName>style.visibility</p:attrName>
                                        </p:attrNameLst>
                                      </p:cBhvr>
                                      <p:to>
                                        <p:strVal val="visible"/>
                                      </p:to>
                                    </p:set>
                                    <p:anim calcmode="lin" valueType="num">
                                      <p:cBhvr additive="base">
                                        <p:cTn id="41" dur="500" fill="hold"/>
                                        <p:tgtEl>
                                          <p:spTgt spid="189446"/>
                                        </p:tgtEl>
                                        <p:attrNameLst>
                                          <p:attrName>ppt_x</p:attrName>
                                        </p:attrNameLst>
                                      </p:cBhvr>
                                      <p:tavLst>
                                        <p:tav tm="0">
                                          <p:val>
                                            <p:strVal val="#ppt_x"/>
                                          </p:val>
                                        </p:tav>
                                        <p:tav tm="100000">
                                          <p:val>
                                            <p:strVal val="#ppt_x"/>
                                          </p:val>
                                        </p:tav>
                                      </p:tavLst>
                                    </p:anim>
                                    <p:anim calcmode="lin" valueType="num">
                                      <p:cBhvr additive="base">
                                        <p:cTn id="42" dur="500" fill="hold"/>
                                        <p:tgtEl>
                                          <p:spTgt spid="18944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89447"/>
                                        </p:tgtEl>
                                        <p:attrNameLst>
                                          <p:attrName>style.visibility</p:attrName>
                                        </p:attrNameLst>
                                      </p:cBhvr>
                                      <p:to>
                                        <p:strVal val="visible"/>
                                      </p:to>
                                    </p:set>
                                    <p:anim calcmode="lin" valueType="num">
                                      <p:cBhvr additive="base">
                                        <p:cTn id="45" dur="500" fill="hold"/>
                                        <p:tgtEl>
                                          <p:spTgt spid="189447"/>
                                        </p:tgtEl>
                                        <p:attrNameLst>
                                          <p:attrName>ppt_x</p:attrName>
                                        </p:attrNameLst>
                                      </p:cBhvr>
                                      <p:tavLst>
                                        <p:tav tm="0">
                                          <p:val>
                                            <p:strVal val="#ppt_x"/>
                                          </p:val>
                                        </p:tav>
                                        <p:tav tm="100000">
                                          <p:val>
                                            <p:strVal val="#ppt_x"/>
                                          </p:val>
                                        </p:tav>
                                      </p:tavLst>
                                    </p:anim>
                                    <p:anim calcmode="lin" valueType="num">
                                      <p:cBhvr additive="base">
                                        <p:cTn id="46" dur="500" fill="hold"/>
                                        <p:tgtEl>
                                          <p:spTgt spid="1894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3" grpId="0" build="p"/>
      <p:bldP spid="189445" grpId="0" animBg="1"/>
      <p:bldP spid="189446" grpId="0"/>
      <p:bldP spid="18944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2351088" y="0"/>
            <a:ext cx="7772400" cy="1143000"/>
          </a:xfrm>
        </p:spPr>
        <p:txBody>
          <a:bodyPr/>
          <a:lstStyle/>
          <a:p>
            <a:r>
              <a:rPr lang="en-GB" altLang="en-US" smtClean="0">
                <a:latin typeface="Comic Sans MS" panose="030F0702030302020204" pitchFamily="66" charset="0"/>
              </a:rPr>
              <a:t>Unbelievable claims included</a:t>
            </a:r>
          </a:p>
        </p:txBody>
      </p:sp>
      <p:sp>
        <p:nvSpPr>
          <p:cNvPr id="190467" name="Rectangle 3"/>
          <p:cNvSpPr>
            <a:spLocks noGrp="1" noChangeArrowheads="1"/>
          </p:cNvSpPr>
          <p:nvPr>
            <p:ph type="body" sz="half" idx="1"/>
          </p:nvPr>
        </p:nvSpPr>
        <p:spPr>
          <a:xfrm>
            <a:off x="6167438" y="1052514"/>
            <a:ext cx="4500562" cy="5805487"/>
          </a:xfrm>
        </p:spPr>
        <p:txBody>
          <a:bodyPr/>
          <a:lstStyle/>
          <a:p>
            <a:pPr>
              <a:lnSpc>
                <a:spcPct val="90000"/>
              </a:lnSpc>
            </a:pPr>
            <a:r>
              <a:rPr lang="en-GB" altLang="en-US">
                <a:latin typeface="Comic Sans MS" panose="030F0702030302020204" pitchFamily="66" charset="0"/>
              </a:rPr>
              <a:t>One Conservative MP claiming for the moat of his castle to be cleaned</a:t>
            </a:r>
          </a:p>
          <a:p>
            <a:pPr>
              <a:lnSpc>
                <a:spcPct val="90000"/>
              </a:lnSpc>
            </a:pPr>
            <a:r>
              <a:rPr lang="en-GB" altLang="en-US">
                <a:latin typeface="Comic Sans MS" panose="030F0702030302020204" pitchFamily="66" charset="0"/>
              </a:rPr>
              <a:t>Plasma TV’s, furniture for second homes, groceries and of course the duck house and pond! (recently just been auctioned)</a:t>
            </a:r>
          </a:p>
          <a:p>
            <a:pPr>
              <a:lnSpc>
                <a:spcPct val="90000"/>
              </a:lnSpc>
            </a:pPr>
            <a:r>
              <a:rPr lang="en-GB" altLang="en-US">
                <a:latin typeface="Comic Sans MS" panose="030F0702030302020204" pitchFamily="66" charset="0"/>
              </a:rPr>
              <a:t>Jacqui Smith also had claimed for ‘adult videos’ watched by her husband</a:t>
            </a:r>
            <a:r>
              <a:rPr lang="en-GB" altLang="en-US"/>
              <a:t>!</a:t>
            </a:r>
          </a:p>
          <a:p>
            <a:pPr>
              <a:lnSpc>
                <a:spcPct val="90000"/>
              </a:lnSpc>
            </a:pPr>
            <a:endParaRPr lang="en-GB" altLang="en-US"/>
          </a:p>
        </p:txBody>
      </p:sp>
      <p:pic>
        <p:nvPicPr>
          <p:cNvPr id="190468" name="Picture 4" descr="jacqui"/>
          <p:cNvPicPr>
            <a:picLocks noGrp="1" noChangeAspect="1" noChangeArrowheads="1"/>
          </p:cNvPicPr>
          <p:nvPr>
            <p:ph sz="half" idx="2"/>
          </p:nvPr>
        </p:nvPicPr>
        <p:blipFill>
          <a:blip r:embed="rId3">
            <a:extLst>
              <a:ext uri="{28A0092B-C50C-407E-A947-70E740481C1C}">
                <a14:useLocalDpi xmlns="" xmlns:a14="http://schemas.microsoft.com/office/drawing/2010/main" val="0"/>
              </a:ext>
            </a:extLst>
          </a:blip>
          <a:srcRect/>
          <a:stretch>
            <a:fillRect/>
          </a:stretch>
        </p:blipFill>
        <p:spPr>
          <a:xfrm>
            <a:off x="1416051" y="2174082"/>
            <a:ext cx="2374900" cy="3562350"/>
          </a:xfrm>
          <a:noFill/>
        </p:spPr>
      </p:pic>
      <p:sp>
        <p:nvSpPr>
          <p:cNvPr id="190469" name="AutoShape 5"/>
          <p:cNvSpPr>
            <a:spLocks noChangeArrowheads="1"/>
          </p:cNvSpPr>
          <p:nvPr/>
        </p:nvSpPr>
        <p:spPr bwMode="auto">
          <a:xfrm>
            <a:off x="3747252" y="1544638"/>
            <a:ext cx="1871662" cy="2016125"/>
          </a:xfrm>
          <a:prstGeom prst="wedgeRectCallout">
            <a:avLst>
              <a:gd name="adj1" fmla="val -67134"/>
              <a:gd name="adj2" fmla="val 76616"/>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600"/>
          </a:p>
        </p:txBody>
      </p:sp>
      <p:sp>
        <p:nvSpPr>
          <p:cNvPr id="80902" name="Text Box 6"/>
          <p:cNvSpPr txBox="1">
            <a:spLocks noChangeArrowheads="1"/>
          </p:cNvSpPr>
          <p:nvPr/>
        </p:nvSpPr>
        <p:spPr bwMode="auto">
          <a:xfrm>
            <a:off x="4348163" y="1817688"/>
            <a:ext cx="146050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600"/>
          </a:p>
        </p:txBody>
      </p:sp>
      <p:sp>
        <p:nvSpPr>
          <p:cNvPr id="190471" name="Text Box 7"/>
          <p:cNvSpPr txBox="1">
            <a:spLocks noChangeArrowheads="1"/>
          </p:cNvSpPr>
          <p:nvPr/>
        </p:nvSpPr>
        <p:spPr bwMode="auto">
          <a:xfrm>
            <a:off x="3963151" y="1773237"/>
            <a:ext cx="1439863" cy="15589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GB" altLang="en-US" sz="1600" dirty="0">
                <a:latin typeface="Comic Sans MS" panose="030F0702030302020204" pitchFamily="66" charset="0"/>
              </a:rPr>
              <a:t>Hi me and my husband enjoy all sorts of movies including …</a:t>
            </a:r>
          </a:p>
        </p:txBody>
      </p:sp>
    </p:spTree>
    <p:extLst>
      <p:ext uri="{BB962C8B-B14F-4D97-AF65-F5344CB8AC3E}">
        <p14:creationId xmlns="" xmlns:p14="http://schemas.microsoft.com/office/powerpoint/2010/main" val="20168225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0467">
                                            <p:txEl>
                                              <p:pRg st="0" end="0"/>
                                            </p:txEl>
                                          </p:spTgt>
                                        </p:tgtEl>
                                        <p:attrNameLst>
                                          <p:attrName>style.visibility</p:attrName>
                                        </p:attrNameLst>
                                      </p:cBhvr>
                                      <p:to>
                                        <p:strVal val="visible"/>
                                      </p:to>
                                    </p:set>
                                    <p:anim calcmode="lin" valueType="num">
                                      <p:cBhvr additive="base">
                                        <p:cTn id="7" dur="500" fill="hold"/>
                                        <p:tgtEl>
                                          <p:spTgt spid="1904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04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0467">
                                            <p:txEl>
                                              <p:pRg st="1" end="1"/>
                                            </p:txEl>
                                          </p:spTgt>
                                        </p:tgtEl>
                                        <p:attrNameLst>
                                          <p:attrName>style.visibility</p:attrName>
                                        </p:attrNameLst>
                                      </p:cBhvr>
                                      <p:to>
                                        <p:strVal val="visible"/>
                                      </p:to>
                                    </p:set>
                                    <p:anim calcmode="lin" valueType="num">
                                      <p:cBhvr additive="base">
                                        <p:cTn id="13" dur="500" fill="hold"/>
                                        <p:tgtEl>
                                          <p:spTgt spid="1904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04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0467">
                                            <p:txEl>
                                              <p:pRg st="2" end="2"/>
                                            </p:txEl>
                                          </p:spTgt>
                                        </p:tgtEl>
                                        <p:attrNameLst>
                                          <p:attrName>style.visibility</p:attrName>
                                        </p:attrNameLst>
                                      </p:cBhvr>
                                      <p:to>
                                        <p:strVal val="visible"/>
                                      </p:to>
                                    </p:set>
                                    <p:anim calcmode="lin" valueType="num">
                                      <p:cBhvr additive="base">
                                        <p:cTn id="19" dur="500" fill="hold"/>
                                        <p:tgtEl>
                                          <p:spTgt spid="1904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04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90468"/>
                                        </p:tgtEl>
                                        <p:attrNameLst>
                                          <p:attrName>style.visibility</p:attrName>
                                        </p:attrNameLst>
                                      </p:cBhvr>
                                      <p:to>
                                        <p:strVal val="visible"/>
                                      </p:to>
                                    </p:set>
                                    <p:anim calcmode="lin" valueType="num">
                                      <p:cBhvr additive="base">
                                        <p:cTn id="25" dur="500" fill="hold"/>
                                        <p:tgtEl>
                                          <p:spTgt spid="190468"/>
                                        </p:tgtEl>
                                        <p:attrNameLst>
                                          <p:attrName>ppt_x</p:attrName>
                                        </p:attrNameLst>
                                      </p:cBhvr>
                                      <p:tavLst>
                                        <p:tav tm="0">
                                          <p:val>
                                            <p:strVal val="#ppt_x"/>
                                          </p:val>
                                        </p:tav>
                                        <p:tav tm="100000">
                                          <p:val>
                                            <p:strVal val="#ppt_x"/>
                                          </p:val>
                                        </p:tav>
                                      </p:tavLst>
                                    </p:anim>
                                    <p:anim calcmode="lin" valueType="num">
                                      <p:cBhvr additive="base">
                                        <p:cTn id="26" dur="500" fill="hold"/>
                                        <p:tgtEl>
                                          <p:spTgt spid="190468"/>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0469"/>
                                        </p:tgtEl>
                                        <p:attrNameLst>
                                          <p:attrName>style.visibility</p:attrName>
                                        </p:attrNameLst>
                                      </p:cBhvr>
                                      <p:to>
                                        <p:strVal val="visible"/>
                                      </p:to>
                                    </p:set>
                                    <p:anim calcmode="lin" valueType="num">
                                      <p:cBhvr additive="base">
                                        <p:cTn id="31" dur="500" fill="hold"/>
                                        <p:tgtEl>
                                          <p:spTgt spid="190469"/>
                                        </p:tgtEl>
                                        <p:attrNameLst>
                                          <p:attrName>ppt_x</p:attrName>
                                        </p:attrNameLst>
                                      </p:cBhvr>
                                      <p:tavLst>
                                        <p:tav tm="0">
                                          <p:val>
                                            <p:strVal val="#ppt_x"/>
                                          </p:val>
                                        </p:tav>
                                        <p:tav tm="100000">
                                          <p:val>
                                            <p:strVal val="#ppt_x"/>
                                          </p:val>
                                        </p:tav>
                                      </p:tavLst>
                                    </p:anim>
                                    <p:anim calcmode="lin" valueType="num">
                                      <p:cBhvr additive="base">
                                        <p:cTn id="32" dur="500" fill="hold"/>
                                        <p:tgtEl>
                                          <p:spTgt spid="19046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90471"/>
                                        </p:tgtEl>
                                        <p:attrNameLst>
                                          <p:attrName>style.visibility</p:attrName>
                                        </p:attrNameLst>
                                      </p:cBhvr>
                                      <p:to>
                                        <p:strVal val="visible"/>
                                      </p:to>
                                    </p:set>
                                    <p:anim calcmode="lin" valueType="num">
                                      <p:cBhvr additive="base">
                                        <p:cTn id="35" dur="500" fill="hold"/>
                                        <p:tgtEl>
                                          <p:spTgt spid="190471"/>
                                        </p:tgtEl>
                                        <p:attrNameLst>
                                          <p:attrName>ppt_x</p:attrName>
                                        </p:attrNameLst>
                                      </p:cBhvr>
                                      <p:tavLst>
                                        <p:tav tm="0">
                                          <p:val>
                                            <p:strVal val="#ppt_x"/>
                                          </p:val>
                                        </p:tav>
                                        <p:tav tm="100000">
                                          <p:val>
                                            <p:strVal val="#ppt_x"/>
                                          </p:val>
                                        </p:tav>
                                      </p:tavLst>
                                    </p:anim>
                                    <p:anim calcmode="lin" valueType="num">
                                      <p:cBhvr additive="base">
                                        <p:cTn id="36" dur="500" fill="hold"/>
                                        <p:tgtEl>
                                          <p:spTgt spid="1904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7" grpId="0" build="p"/>
      <p:bldP spid="190469" grpId="0" animBg="1"/>
      <p:bldP spid="19047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2279650" y="333375"/>
            <a:ext cx="7772400" cy="1143000"/>
          </a:xfrm>
        </p:spPr>
        <p:txBody>
          <a:bodyPr/>
          <a:lstStyle/>
          <a:p>
            <a:r>
              <a:rPr lang="en-GB" altLang="en-US" smtClean="0">
                <a:latin typeface="Comic Sans MS" panose="030F0702030302020204" pitchFamily="66" charset="0"/>
              </a:rPr>
              <a:t>Consequences of the Scandal</a:t>
            </a:r>
          </a:p>
        </p:txBody>
      </p:sp>
      <p:sp>
        <p:nvSpPr>
          <p:cNvPr id="191491" name="Rectangle 3"/>
          <p:cNvSpPr>
            <a:spLocks noGrp="1" noChangeArrowheads="1"/>
          </p:cNvSpPr>
          <p:nvPr>
            <p:ph type="body" idx="1"/>
          </p:nvPr>
        </p:nvSpPr>
        <p:spPr>
          <a:xfrm>
            <a:off x="0" y="1522961"/>
            <a:ext cx="8134350" cy="5445125"/>
          </a:xfrm>
        </p:spPr>
        <p:txBody>
          <a:bodyPr/>
          <a:lstStyle/>
          <a:p>
            <a:pPr>
              <a:lnSpc>
                <a:spcPct val="80000"/>
              </a:lnSpc>
            </a:pPr>
            <a:r>
              <a:rPr lang="en-GB" altLang="en-US" dirty="0">
                <a:latin typeface="Comic Sans MS" panose="030F0702030302020204" pitchFamily="66" charset="0"/>
              </a:rPr>
              <a:t>Three Labour MPs and a Conservative Peer faced criminal charges for false accounting.</a:t>
            </a:r>
          </a:p>
          <a:p>
            <a:pPr>
              <a:lnSpc>
                <a:spcPct val="80000"/>
              </a:lnSpc>
            </a:pPr>
            <a:r>
              <a:rPr lang="en-GB" altLang="en-US" dirty="0">
                <a:latin typeface="Comic Sans MS" panose="030F0702030302020204" pitchFamily="66" charset="0"/>
              </a:rPr>
              <a:t>These men tried to claim parliamentary privilege however the cases were heard in criminal courts resulting in jail terms</a:t>
            </a:r>
          </a:p>
          <a:p>
            <a:pPr>
              <a:lnSpc>
                <a:spcPct val="80000"/>
              </a:lnSpc>
            </a:pPr>
            <a:r>
              <a:rPr lang="en-GB" altLang="en-US" dirty="0">
                <a:latin typeface="Comic Sans MS" panose="030F0702030302020204" pitchFamily="66" charset="0"/>
              </a:rPr>
              <a:t>Michael Martin the Speaker of the </a:t>
            </a:r>
            <a:r>
              <a:rPr lang="en-GB" altLang="en-US" dirty="0" err="1">
                <a:latin typeface="Comic Sans MS" panose="030F0702030302020204" pitchFamily="66" charset="0"/>
              </a:rPr>
              <a:t>HoC</a:t>
            </a:r>
            <a:r>
              <a:rPr lang="en-GB" altLang="en-US" dirty="0">
                <a:latin typeface="Comic Sans MS" panose="030F0702030302020204" pitchFamily="66" charset="0"/>
              </a:rPr>
              <a:t> was forced to resign after he tried to prevent the scandal breaking and was more angry about the press finding out rather than the abuse of the claims.</a:t>
            </a:r>
          </a:p>
          <a:p>
            <a:pPr>
              <a:lnSpc>
                <a:spcPct val="80000"/>
              </a:lnSpc>
            </a:pPr>
            <a:r>
              <a:rPr lang="en-GB" altLang="en-US" dirty="0">
                <a:latin typeface="Comic Sans MS" panose="030F0702030302020204" pitchFamily="66" charset="0"/>
              </a:rPr>
              <a:t>Many MPs forced to pay back huge sums of money</a:t>
            </a:r>
          </a:p>
          <a:p>
            <a:pPr>
              <a:lnSpc>
                <a:spcPct val="80000"/>
              </a:lnSpc>
            </a:pPr>
            <a:r>
              <a:rPr lang="en-GB" altLang="en-US" dirty="0">
                <a:latin typeface="Comic Sans MS" panose="030F0702030302020204" pitchFamily="66" charset="0"/>
              </a:rPr>
              <a:t>Creation of the Independent Parliamentary Standards Authority</a:t>
            </a:r>
          </a:p>
        </p:txBody>
      </p:sp>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8050159" y="2660997"/>
            <a:ext cx="4141841" cy="2592000"/>
          </a:xfrm>
          <a:prstGeom prst="rect">
            <a:avLst/>
          </a:prstGeom>
        </p:spPr>
      </p:pic>
    </p:spTree>
    <p:extLst>
      <p:ext uri="{BB962C8B-B14F-4D97-AF65-F5344CB8AC3E}">
        <p14:creationId xmlns="" xmlns:p14="http://schemas.microsoft.com/office/powerpoint/2010/main" val="23321200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1491">
                                            <p:txEl>
                                              <p:pRg st="0" end="0"/>
                                            </p:txEl>
                                          </p:spTgt>
                                        </p:tgtEl>
                                        <p:attrNameLst>
                                          <p:attrName>style.visibility</p:attrName>
                                        </p:attrNameLst>
                                      </p:cBhvr>
                                      <p:to>
                                        <p:strVal val="visible"/>
                                      </p:to>
                                    </p:set>
                                    <p:anim calcmode="lin" valueType="num">
                                      <p:cBhvr additive="base">
                                        <p:cTn id="7" dur="500" fill="hold"/>
                                        <p:tgtEl>
                                          <p:spTgt spid="1914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14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1491">
                                            <p:txEl>
                                              <p:pRg st="1" end="1"/>
                                            </p:txEl>
                                          </p:spTgt>
                                        </p:tgtEl>
                                        <p:attrNameLst>
                                          <p:attrName>style.visibility</p:attrName>
                                        </p:attrNameLst>
                                      </p:cBhvr>
                                      <p:to>
                                        <p:strVal val="visible"/>
                                      </p:to>
                                    </p:set>
                                    <p:anim calcmode="lin" valueType="num">
                                      <p:cBhvr additive="base">
                                        <p:cTn id="13" dur="500" fill="hold"/>
                                        <p:tgtEl>
                                          <p:spTgt spid="1914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14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1491">
                                            <p:txEl>
                                              <p:pRg st="2" end="2"/>
                                            </p:txEl>
                                          </p:spTgt>
                                        </p:tgtEl>
                                        <p:attrNameLst>
                                          <p:attrName>style.visibility</p:attrName>
                                        </p:attrNameLst>
                                      </p:cBhvr>
                                      <p:to>
                                        <p:strVal val="visible"/>
                                      </p:to>
                                    </p:set>
                                    <p:anim calcmode="lin" valueType="num">
                                      <p:cBhvr additive="base">
                                        <p:cTn id="19" dur="500" fill="hold"/>
                                        <p:tgtEl>
                                          <p:spTgt spid="1914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14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1491">
                                            <p:txEl>
                                              <p:pRg st="3" end="3"/>
                                            </p:txEl>
                                          </p:spTgt>
                                        </p:tgtEl>
                                        <p:attrNameLst>
                                          <p:attrName>style.visibility</p:attrName>
                                        </p:attrNameLst>
                                      </p:cBhvr>
                                      <p:to>
                                        <p:strVal val="visible"/>
                                      </p:to>
                                    </p:set>
                                    <p:anim calcmode="lin" valueType="num">
                                      <p:cBhvr additive="base">
                                        <p:cTn id="25" dur="500" fill="hold"/>
                                        <p:tgtEl>
                                          <p:spTgt spid="1914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14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1491">
                                            <p:txEl>
                                              <p:pRg st="4" end="4"/>
                                            </p:txEl>
                                          </p:spTgt>
                                        </p:tgtEl>
                                        <p:attrNameLst>
                                          <p:attrName>style.visibility</p:attrName>
                                        </p:attrNameLst>
                                      </p:cBhvr>
                                      <p:to>
                                        <p:strVal val="visible"/>
                                      </p:to>
                                    </p:set>
                                    <p:anim calcmode="lin" valueType="num">
                                      <p:cBhvr additive="base">
                                        <p:cTn id="31" dur="500" fill="hold"/>
                                        <p:tgtEl>
                                          <p:spTgt spid="19149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149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1"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latin typeface="Comic Sans MS" panose="030F0702030302020204" pitchFamily="66" charset="0"/>
              </a:rPr>
              <a:t>Recent expenses scandal stories </a:t>
            </a:r>
            <a:endParaRPr lang="en-GB" u="sng" dirty="0">
              <a:latin typeface="Comic Sans MS" panose="030F0702030302020204" pitchFamily="66" charset="0"/>
            </a:endParaRPr>
          </a:p>
        </p:txBody>
      </p:sp>
      <p:sp>
        <p:nvSpPr>
          <p:cNvPr id="3" name="Content Placeholder 2"/>
          <p:cNvSpPr>
            <a:spLocks noGrp="1"/>
          </p:cNvSpPr>
          <p:nvPr>
            <p:ph idx="1"/>
          </p:nvPr>
        </p:nvSpPr>
        <p:spPr>
          <a:xfrm>
            <a:off x="0" y="1690688"/>
            <a:ext cx="7431578" cy="5167311"/>
          </a:xfrm>
        </p:spPr>
        <p:txBody>
          <a:bodyPr>
            <a:normAutofit fontScale="92500" lnSpcReduction="10000"/>
          </a:bodyPr>
          <a:lstStyle/>
          <a:p>
            <a:r>
              <a:rPr lang="en-GB" dirty="0">
                <a:latin typeface="Comic Sans MS" panose="030F0702030302020204" pitchFamily="66" charset="0"/>
              </a:rPr>
              <a:t>In December 2012, The Daily Telegraph reported </a:t>
            </a:r>
            <a:r>
              <a:rPr lang="en-GB" dirty="0" smtClean="0">
                <a:latin typeface="Comic Sans MS" panose="030F0702030302020204" pitchFamily="66" charset="0"/>
              </a:rPr>
              <a:t>that</a:t>
            </a:r>
            <a:r>
              <a:rPr lang="en-GB" dirty="0">
                <a:latin typeface="Comic Sans MS" panose="030F0702030302020204" pitchFamily="66" charset="0"/>
              </a:rPr>
              <a:t> </a:t>
            </a:r>
            <a:r>
              <a:rPr lang="en-GB" dirty="0" smtClean="0">
                <a:latin typeface="Comic Sans MS" panose="030F0702030302020204" pitchFamily="66" charset="0"/>
              </a:rPr>
              <a:t> Maria Miller (Minister for culture, sport and media) </a:t>
            </a:r>
            <a:r>
              <a:rPr lang="en-GB" dirty="0">
                <a:latin typeface="Comic Sans MS" panose="030F0702030302020204" pitchFamily="66" charset="0"/>
              </a:rPr>
              <a:t>had claimed over £90,000 in parliamentary expenses for the mortgage and upkeep of a house in south London where her parents </a:t>
            </a:r>
            <a:r>
              <a:rPr lang="en-GB" dirty="0" smtClean="0">
                <a:latin typeface="Comic Sans MS" panose="030F0702030302020204" pitchFamily="66" charset="0"/>
              </a:rPr>
              <a:t>lived. </a:t>
            </a:r>
          </a:p>
          <a:p>
            <a:r>
              <a:rPr lang="en-GB" dirty="0" smtClean="0">
                <a:latin typeface="Comic Sans MS" panose="030F0702030302020204" pitchFamily="66" charset="0"/>
              </a:rPr>
              <a:t>Miller had to pay back some money and make an apology to the House.</a:t>
            </a:r>
          </a:p>
          <a:p>
            <a:r>
              <a:rPr lang="en-GB" dirty="0" smtClean="0">
                <a:latin typeface="Comic Sans MS" panose="030F0702030302020204" pitchFamily="66" charset="0"/>
              </a:rPr>
              <a:t>This apology last 32 seconds and caused a major media storm </a:t>
            </a:r>
          </a:p>
          <a:p>
            <a:r>
              <a:rPr lang="en-GB" dirty="0" smtClean="0">
                <a:latin typeface="Comic Sans MS" panose="030F0702030302020204" pitchFamily="66" charset="0"/>
              </a:rPr>
              <a:t>Eventually Maria Miller resigned.  </a:t>
            </a:r>
          </a:p>
          <a:p>
            <a:r>
              <a:rPr lang="en-GB" dirty="0" smtClean="0">
                <a:latin typeface="Comic Sans MS" panose="030F0702030302020204" pitchFamily="66" charset="0"/>
              </a:rPr>
              <a:t>David Cameron was criticised for always backing Maria Miller when she showed little remorse.</a:t>
            </a:r>
            <a:endParaRPr lang="en-GB" dirty="0">
              <a:latin typeface="Comic Sans MS" panose="030F0702030302020204" pitchFamily="66" charset="0"/>
            </a:endParaRPr>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424096" y="1690688"/>
            <a:ext cx="4767904" cy="2412000"/>
          </a:xfrm>
          <a:prstGeom prst="rect">
            <a:avLst/>
          </a:prstGeom>
        </p:spPr>
      </p:pic>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645412" y="4220343"/>
            <a:ext cx="4037215" cy="2520000"/>
          </a:xfrm>
          <a:prstGeom prst="rect">
            <a:avLst/>
          </a:prstGeom>
        </p:spPr>
      </p:pic>
    </p:spTree>
    <p:extLst>
      <p:ext uri="{BB962C8B-B14F-4D97-AF65-F5344CB8AC3E}">
        <p14:creationId xmlns="" xmlns:p14="http://schemas.microsoft.com/office/powerpoint/2010/main" val="822517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additive="base">
                                        <p:cTn id="3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additive="base">
                                        <p:cTn id="4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 calcmode="lin" valueType="num">
                                      <p:cBhvr additive="base">
                                        <p:cTn id="4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a:xfrm>
            <a:off x="671946" y="198566"/>
            <a:ext cx="10515600" cy="1325563"/>
          </a:xfrm>
        </p:spPr>
        <p:txBody>
          <a:bodyPr/>
          <a:lstStyle/>
          <a:p>
            <a:r>
              <a:rPr lang="en-GB" dirty="0" smtClean="0">
                <a:latin typeface="Comic Sans MS" panose="030F0702030302020204" pitchFamily="66" charset="0"/>
              </a:rPr>
              <a:t>Liam Fox Case</a:t>
            </a:r>
            <a:endParaRPr lang="en-US" dirty="0" smtClean="0">
              <a:latin typeface="Comic Sans MS" panose="030F0702030302020204" pitchFamily="66" charset="0"/>
            </a:endParaRPr>
          </a:p>
        </p:txBody>
      </p:sp>
      <p:sp>
        <p:nvSpPr>
          <p:cNvPr id="75778" name="Content Placeholder 2"/>
          <p:cNvSpPr>
            <a:spLocks noGrp="1"/>
          </p:cNvSpPr>
          <p:nvPr>
            <p:ph idx="1"/>
          </p:nvPr>
        </p:nvSpPr>
        <p:spPr>
          <a:xfrm>
            <a:off x="0" y="1690688"/>
            <a:ext cx="7686501" cy="4992745"/>
          </a:xfrm>
        </p:spPr>
        <p:txBody>
          <a:bodyPr>
            <a:normAutofit lnSpcReduction="10000"/>
          </a:bodyPr>
          <a:lstStyle/>
          <a:p>
            <a:r>
              <a:rPr lang="en-GB" b="1" dirty="0">
                <a:latin typeface="Comic Sans MS" panose="030F0702030302020204" pitchFamily="66" charset="0"/>
              </a:rPr>
              <a:t>The Times </a:t>
            </a:r>
            <a:r>
              <a:rPr lang="en-GB" dirty="0">
                <a:latin typeface="Comic Sans MS" panose="030F0702030302020204" pitchFamily="66" charset="0"/>
              </a:rPr>
              <a:t>investigation into the affairs of Liam Fox led to him resigning from Government as Defence Secretary</a:t>
            </a:r>
          </a:p>
          <a:p>
            <a:r>
              <a:rPr lang="en-GB" dirty="0">
                <a:latin typeface="Comic Sans MS" panose="030F0702030302020204" pitchFamily="66" charset="0"/>
              </a:rPr>
              <a:t>His friend Adam </a:t>
            </a:r>
            <a:r>
              <a:rPr lang="en-GB" dirty="0" err="1">
                <a:latin typeface="Comic Sans MS" panose="030F0702030302020204" pitchFamily="66" charset="0"/>
              </a:rPr>
              <a:t>Werrity</a:t>
            </a:r>
            <a:r>
              <a:rPr lang="en-GB" dirty="0">
                <a:latin typeface="Comic Sans MS" panose="030F0702030302020204" pitchFamily="66" charset="0"/>
              </a:rPr>
              <a:t> accompanied him abroad on various occasions at taxpayers expense</a:t>
            </a:r>
          </a:p>
          <a:p>
            <a:r>
              <a:rPr lang="en-GB" dirty="0">
                <a:latin typeface="Comic Sans MS" panose="030F0702030302020204" pitchFamily="66" charset="0"/>
              </a:rPr>
              <a:t>Fox could not justify his actions and had to go</a:t>
            </a:r>
          </a:p>
          <a:p>
            <a:r>
              <a:rPr lang="en-GB" dirty="0">
                <a:latin typeface="Comic Sans MS" panose="030F0702030302020204" pitchFamily="66" charset="0"/>
              </a:rPr>
              <a:t>This shows the press doing its job</a:t>
            </a:r>
          </a:p>
          <a:p>
            <a:r>
              <a:rPr lang="en-GB" dirty="0">
                <a:latin typeface="Comic Sans MS" panose="030F0702030302020204" pitchFamily="66" charset="0"/>
              </a:rPr>
              <a:t>Also, if more such cases occur, it can damage the government and may affect the result of an election</a:t>
            </a:r>
          </a:p>
          <a:p>
            <a:pPr>
              <a:buFontTx/>
              <a:buNone/>
            </a:pPr>
            <a:endParaRPr lang="en-US" sz="2400" dirty="0"/>
          </a:p>
        </p:txBody>
      </p:sp>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852755" y="2507268"/>
            <a:ext cx="4096000" cy="2304000"/>
          </a:xfrm>
          <a:prstGeom prst="rect">
            <a:avLst/>
          </a:prstGeom>
        </p:spPr>
      </p:pic>
    </p:spTree>
    <p:extLst>
      <p:ext uri="{BB962C8B-B14F-4D97-AF65-F5344CB8AC3E}">
        <p14:creationId xmlns="" xmlns:p14="http://schemas.microsoft.com/office/powerpoint/2010/main" val="2906697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5777"/>
                                        </p:tgtEl>
                                        <p:attrNameLst>
                                          <p:attrName>style.visibility</p:attrName>
                                        </p:attrNameLst>
                                      </p:cBhvr>
                                      <p:to>
                                        <p:strVal val="visible"/>
                                      </p:to>
                                    </p:set>
                                    <p:anim calcmode="lin" valueType="num">
                                      <p:cBhvr additive="base">
                                        <p:cTn id="7" dur="500" fill="hold"/>
                                        <p:tgtEl>
                                          <p:spTgt spid="75777"/>
                                        </p:tgtEl>
                                        <p:attrNameLst>
                                          <p:attrName>ppt_x</p:attrName>
                                        </p:attrNameLst>
                                      </p:cBhvr>
                                      <p:tavLst>
                                        <p:tav tm="0">
                                          <p:val>
                                            <p:strVal val="#ppt_x"/>
                                          </p:val>
                                        </p:tav>
                                        <p:tav tm="100000">
                                          <p:val>
                                            <p:strVal val="#ppt_x"/>
                                          </p:val>
                                        </p:tav>
                                      </p:tavLst>
                                    </p:anim>
                                    <p:anim calcmode="lin" valueType="num">
                                      <p:cBhvr additive="base">
                                        <p:cTn id="8" dur="500" fill="hold"/>
                                        <p:tgtEl>
                                          <p:spTgt spid="7577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5778">
                                            <p:txEl>
                                              <p:pRg st="0" end="0"/>
                                            </p:txEl>
                                          </p:spTgt>
                                        </p:tgtEl>
                                        <p:attrNameLst>
                                          <p:attrName>style.visibility</p:attrName>
                                        </p:attrNameLst>
                                      </p:cBhvr>
                                      <p:to>
                                        <p:strVal val="visible"/>
                                      </p:to>
                                    </p:set>
                                    <p:anim calcmode="lin" valueType="num">
                                      <p:cBhvr additive="base">
                                        <p:cTn id="19" dur="500" fill="hold"/>
                                        <p:tgtEl>
                                          <p:spTgt spid="7577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577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5778">
                                            <p:txEl>
                                              <p:pRg st="1" end="1"/>
                                            </p:txEl>
                                          </p:spTgt>
                                        </p:tgtEl>
                                        <p:attrNameLst>
                                          <p:attrName>style.visibility</p:attrName>
                                        </p:attrNameLst>
                                      </p:cBhvr>
                                      <p:to>
                                        <p:strVal val="visible"/>
                                      </p:to>
                                    </p:set>
                                    <p:anim calcmode="lin" valueType="num">
                                      <p:cBhvr additive="base">
                                        <p:cTn id="25" dur="500" fill="hold"/>
                                        <p:tgtEl>
                                          <p:spTgt spid="75778">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577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5778">
                                            <p:txEl>
                                              <p:pRg st="2" end="2"/>
                                            </p:txEl>
                                          </p:spTgt>
                                        </p:tgtEl>
                                        <p:attrNameLst>
                                          <p:attrName>style.visibility</p:attrName>
                                        </p:attrNameLst>
                                      </p:cBhvr>
                                      <p:to>
                                        <p:strVal val="visible"/>
                                      </p:to>
                                    </p:set>
                                    <p:anim calcmode="lin" valueType="num">
                                      <p:cBhvr additive="base">
                                        <p:cTn id="31" dur="500" fill="hold"/>
                                        <p:tgtEl>
                                          <p:spTgt spid="75778">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577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5778">
                                            <p:txEl>
                                              <p:pRg st="3" end="3"/>
                                            </p:txEl>
                                          </p:spTgt>
                                        </p:tgtEl>
                                        <p:attrNameLst>
                                          <p:attrName>style.visibility</p:attrName>
                                        </p:attrNameLst>
                                      </p:cBhvr>
                                      <p:to>
                                        <p:strVal val="visible"/>
                                      </p:to>
                                    </p:set>
                                    <p:anim calcmode="lin" valueType="num">
                                      <p:cBhvr additive="base">
                                        <p:cTn id="37" dur="500" fill="hold"/>
                                        <p:tgtEl>
                                          <p:spTgt spid="75778">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577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5778">
                                            <p:txEl>
                                              <p:pRg st="4" end="4"/>
                                            </p:txEl>
                                          </p:spTgt>
                                        </p:tgtEl>
                                        <p:attrNameLst>
                                          <p:attrName>style.visibility</p:attrName>
                                        </p:attrNameLst>
                                      </p:cBhvr>
                                      <p:to>
                                        <p:strVal val="visible"/>
                                      </p:to>
                                    </p:set>
                                    <p:anim calcmode="lin" valueType="num">
                                      <p:cBhvr additive="base">
                                        <p:cTn id="43" dur="500" fill="hold"/>
                                        <p:tgtEl>
                                          <p:spTgt spid="75778">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577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7" grpId="0"/>
      <p:bldP spid="75778"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723"/>
            <a:ext cx="10515600" cy="1325563"/>
          </a:xfrm>
        </p:spPr>
        <p:txBody>
          <a:bodyPr/>
          <a:lstStyle/>
          <a:p>
            <a:r>
              <a:rPr lang="en-GB" dirty="0" smtClean="0">
                <a:latin typeface="Comic Sans MS" panose="030F0702030302020204" pitchFamily="66" charset="0"/>
              </a:rPr>
              <a:t>Challenges to Newspaper Influence</a:t>
            </a:r>
            <a:endParaRPr lang="en-GB" dirty="0">
              <a:latin typeface="Comic Sans MS" panose="030F0702030302020204" pitchFamily="66" charset="0"/>
            </a:endParaRPr>
          </a:p>
        </p:txBody>
      </p:sp>
      <p:sp>
        <p:nvSpPr>
          <p:cNvPr id="3" name="Content Placeholder 2"/>
          <p:cNvSpPr>
            <a:spLocks noGrp="1"/>
          </p:cNvSpPr>
          <p:nvPr>
            <p:ph idx="1"/>
          </p:nvPr>
        </p:nvSpPr>
        <p:spPr>
          <a:xfrm>
            <a:off x="166256" y="1363286"/>
            <a:ext cx="7132320" cy="5336771"/>
          </a:xfrm>
        </p:spPr>
        <p:txBody>
          <a:bodyPr>
            <a:normAutofit fontScale="85000" lnSpcReduction="20000"/>
          </a:bodyPr>
          <a:lstStyle/>
          <a:p>
            <a:r>
              <a:rPr lang="en-GB" dirty="0" smtClean="0">
                <a:latin typeface="Comic Sans MS" panose="030F0702030302020204" pitchFamily="66" charset="0"/>
              </a:rPr>
              <a:t>Readership of the printed press is falling.  If less people buy the newspaper then they are impacting less voters</a:t>
            </a:r>
          </a:p>
          <a:p>
            <a:r>
              <a:rPr lang="en-GB" dirty="0" smtClean="0">
                <a:latin typeface="Comic Sans MS" panose="030F0702030302020204" pitchFamily="66" charset="0"/>
              </a:rPr>
              <a:t>Loss of public trust due to ‘phone hacking’</a:t>
            </a:r>
          </a:p>
          <a:p>
            <a:r>
              <a:rPr lang="en-GB" dirty="0" smtClean="0">
                <a:latin typeface="Comic Sans MS" panose="030F0702030302020204" pitchFamily="66" charset="0"/>
              </a:rPr>
              <a:t>Growing importance on Social media – especially among young people</a:t>
            </a:r>
          </a:p>
          <a:p>
            <a:r>
              <a:rPr lang="en-GB" dirty="0" smtClean="0">
                <a:latin typeface="Comic Sans MS" panose="030F0702030302020204" pitchFamily="66" charset="0"/>
              </a:rPr>
              <a:t>Social media leaves the printed press behind as images, videos etc. get uploaded instantly.  Often printed press get their stories from here</a:t>
            </a:r>
          </a:p>
          <a:p>
            <a:r>
              <a:rPr lang="en-GB" dirty="0" smtClean="0">
                <a:latin typeface="Comic Sans MS" panose="030F0702030302020204" pitchFamily="66" charset="0"/>
              </a:rPr>
              <a:t>All politicians have tried to engage with the digital era by having Twitter accounts and Facebook</a:t>
            </a:r>
          </a:p>
          <a:p>
            <a:r>
              <a:rPr lang="en-GB" dirty="0" smtClean="0">
                <a:latin typeface="Comic Sans MS" panose="030F0702030302020204" pitchFamily="66" charset="0"/>
              </a:rPr>
              <a:t>David Cameron spend more on this type of media than any other PM </a:t>
            </a:r>
            <a:r>
              <a:rPr lang="en-GB" dirty="0">
                <a:latin typeface="Comic Sans MS" panose="030F0702030302020204" pitchFamily="66" charset="0"/>
              </a:rPr>
              <a:t>–  The site, www.webcameron.org.uk, </a:t>
            </a:r>
            <a:r>
              <a:rPr lang="en-GB" dirty="0" smtClean="0">
                <a:latin typeface="Comic Sans MS" panose="030F0702030302020204" pitchFamily="66" charset="0"/>
              </a:rPr>
              <a:t>is a key example of this</a:t>
            </a:r>
            <a:endParaRPr lang="en-GB" dirty="0">
              <a:latin typeface="Comic Sans MS" panose="030F0702030302020204" pitchFamily="66" charset="0"/>
            </a:endParaRPr>
          </a:p>
        </p:txBody>
      </p:sp>
      <p:pic>
        <p:nvPicPr>
          <p:cNvPr id="4" name="Picture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298572" y="1541491"/>
            <a:ext cx="4852142" cy="4536000"/>
          </a:xfrm>
          <a:prstGeom prst="rect">
            <a:avLst/>
          </a:prstGeom>
        </p:spPr>
      </p:pic>
    </p:spTree>
    <p:extLst>
      <p:ext uri="{BB962C8B-B14F-4D97-AF65-F5344CB8AC3E}">
        <p14:creationId xmlns="" xmlns:p14="http://schemas.microsoft.com/office/powerpoint/2010/main" val="98687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Why Newspapers are still key </a:t>
            </a:r>
            <a:endParaRPr lang="en-GB" dirty="0">
              <a:latin typeface="Comic Sans MS" panose="030F0702030302020204" pitchFamily="66" charset="0"/>
            </a:endParaRPr>
          </a:p>
        </p:txBody>
      </p:sp>
      <p:sp>
        <p:nvSpPr>
          <p:cNvPr id="3" name="Content Placeholder 2"/>
          <p:cNvSpPr>
            <a:spLocks noGrp="1"/>
          </p:cNvSpPr>
          <p:nvPr>
            <p:ph idx="1"/>
          </p:nvPr>
        </p:nvSpPr>
        <p:spPr>
          <a:xfrm>
            <a:off x="116378" y="1825624"/>
            <a:ext cx="5802284" cy="5032375"/>
          </a:xfrm>
        </p:spPr>
        <p:txBody>
          <a:bodyPr>
            <a:normAutofit/>
          </a:bodyPr>
          <a:lstStyle/>
          <a:p>
            <a:r>
              <a:rPr lang="en-GB" dirty="0" smtClean="0">
                <a:latin typeface="Comic Sans MS" panose="030F0702030302020204" pitchFamily="66" charset="0"/>
              </a:rPr>
              <a:t>Most people don’t consider a story a story until it is printed</a:t>
            </a:r>
          </a:p>
          <a:p>
            <a:r>
              <a:rPr lang="en-GB" dirty="0" smtClean="0">
                <a:latin typeface="Comic Sans MS" panose="030F0702030302020204" pitchFamily="66" charset="0"/>
              </a:rPr>
              <a:t>Readership is still relatively high with about 55% of people still reading at least one newspaper a day according to recent polls.  This is a big portion of the electorate </a:t>
            </a:r>
          </a:p>
          <a:p>
            <a:r>
              <a:rPr lang="en-GB" dirty="0" smtClean="0">
                <a:latin typeface="Comic Sans MS" panose="030F0702030302020204" pitchFamily="66" charset="0"/>
              </a:rPr>
              <a:t>Spin doctors are employed by the parties to make their leaders look good</a:t>
            </a:r>
          </a:p>
          <a:p>
            <a:pPr marL="0" indent="0">
              <a:buNone/>
            </a:pPr>
            <a:endParaRPr lang="en-GB" dirty="0" smtClean="0">
              <a:latin typeface="Comic Sans MS" panose="030F0702030302020204" pitchFamily="66" charset="0"/>
            </a:endParaRPr>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714863" y="2274828"/>
            <a:ext cx="4436054" cy="2952000"/>
          </a:xfrm>
          <a:prstGeom prst="rect">
            <a:avLst/>
          </a:prstGeom>
        </p:spPr>
      </p:pic>
    </p:spTree>
    <p:extLst>
      <p:ext uri="{BB962C8B-B14F-4D97-AF65-F5344CB8AC3E}">
        <p14:creationId xmlns="" xmlns:p14="http://schemas.microsoft.com/office/powerpoint/2010/main" val="3395470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853966" y="121690"/>
            <a:ext cx="10515600" cy="1325563"/>
          </a:xfrm>
        </p:spPr>
        <p:txBody>
          <a:bodyPr/>
          <a:lstStyle/>
          <a:p>
            <a:r>
              <a:rPr lang="en-GB" dirty="0" smtClean="0">
                <a:latin typeface="Comic Sans MS" panose="030F0702030302020204" pitchFamily="66" charset="0"/>
              </a:rPr>
              <a:t>Different types of Pressure Groups</a:t>
            </a:r>
            <a:endParaRPr lang="en-GB" dirty="0">
              <a:latin typeface="Comic Sans MS" panose="030F0702030302020204" pitchFamily="66" charset="0"/>
            </a:endParaRPr>
          </a:p>
        </p:txBody>
      </p:sp>
      <p:sp>
        <p:nvSpPr>
          <p:cNvPr id="11" name="Content Placeholder 10"/>
          <p:cNvSpPr>
            <a:spLocks noGrp="1"/>
          </p:cNvSpPr>
          <p:nvPr>
            <p:ph idx="1"/>
          </p:nvPr>
        </p:nvSpPr>
        <p:spPr>
          <a:xfrm>
            <a:off x="617482" y="1447252"/>
            <a:ext cx="6477001" cy="5410747"/>
          </a:xfrm>
        </p:spPr>
        <p:txBody>
          <a:bodyPr>
            <a:normAutofit fontScale="85000" lnSpcReduction="20000"/>
          </a:bodyPr>
          <a:lstStyle/>
          <a:p>
            <a:r>
              <a:rPr lang="en-GB" dirty="0" smtClean="0">
                <a:latin typeface="Comic Sans MS" panose="030F0702030302020204" pitchFamily="66" charset="0"/>
              </a:rPr>
              <a:t>There are many different types of pressure groups.</a:t>
            </a:r>
          </a:p>
          <a:p>
            <a:r>
              <a:rPr lang="en-GB" altLang="en-US" dirty="0">
                <a:latin typeface="Comic Sans MS" panose="030F0702030302020204" pitchFamily="66" charset="0"/>
              </a:rPr>
              <a:t>PGs can be large international organisations such as:</a:t>
            </a:r>
          </a:p>
          <a:p>
            <a:r>
              <a:rPr lang="en-GB" altLang="en-US" dirty="0">
                <a:latin typeface="Comic Sans MS" panose="030F0702030302020204" pitchFamily="66" charset="0"/>
              </a:rPr>
              <a:t>Greenpeace or Friends of the Earth which campaign on </a:t>
            </a:r>
            <a:r>
              <a:rPr lang="en-GB" altLang="en-US" dirty="0" smtClean="0">
                <a:latin typeface="Comic Sans MS" panose="030F0702030302020204" pitchFamily="66" charset="0"/>
              </a:rPr>
              <a:t>environmental issues.  This impacts the whole world therefore people from other countries will want to get involved.</a:t>
            </a:r>
            <a:endParaRPr lang="en-GB" altLang="en-US" dirty="0">
              <a:latin typeface="Comic Sans MS" panose="030F0702030302020204" pitchFamily="66" charset="0"/>
            </a:endParaRPr>
          </a:p>
          <a:p>
            <a:r>
              <a:rPr lang="en-GB" altLang="en-US" dirty="0">
                <a:latin typeface="Comic Sans MS" panose="030F0702030302020204" pitchFamily="66" charset="0"/>
              </a:rPr>
              <a:t>Or very small local groups </a:t>
            </a:r>
            <a:r>
              <a:rPr lang="en-GB" altLang="en-US" dirty="0" smtClean="0">
                <a:latin typeface="Comic Sans MS" panose="030F0702030302020204" pitchFamily="66" charset="0"/>
              </a:rPr>
              <a:t>e.g. stop school closures in North Lanarkshire</a:t>
            </a:r>
            <a:endParaRPr lang="en-GB" altLang="en-US" dirty="0">
              <a:latin typeface="Comic Sans MS" panose="030F0702030302020204" pitchFamily="66" charset="0"/>
            </a:endParaRPr>
          </a:p>
          <a:p>
            <a:r>
              <a:rPr lang="en-GB" altLang="en-US" dirty="0">
                <a:latin typeface="Comic Sans MS" panose="030F0702030302020204" pitchFamily="66" charset="0"/>
              </a:rPr>
              <a:t>They can be short term organisations which last until the campaign is over and a decision is </a:t>
            </a:r>
            <a:r>
              <a:rPr lang="en-GB" altLang="en-US" dirty="0" smtClean="0">
                <a:latin typeface="Comic Sans MS" panose="030F0702030302020204" pitchFamily="66" charset="0"/>
              </a:rPr>
              <a:t>made .i.e. gay marriage or school closures</a:t>
            </a:r>
            <a:endParaRPr lang="en-GB" altLang="en-US" dirty="0">
              <a:latin typeface="Comic Sans MS" panose="030F0702030302020204" pitchFamily="66" charset="0"/>
            </a:endParaRPr>
          </a:p>
          <a:p>
            <a:r>
              <a:rPr lang="en-GB" altLang="en-US" dirty="0">
                <a:latin typeface="Comic Sans MS" panose="030F0702030302020204" pitchFamily="66" charset="0"/>
              </a:rPr>
              <a:t>Or they can be almost permanent organisations like Greenpeace, or </a:t>
            </a:r>
            <a:r>
              <a:rPr lang="en-GB" altLang="en-US" dirty="0" smtClean="0">
                <a:latin typeface="Comic Sans MS" panose="030F0702030302020204" pitchFamily="66" charset="0"/>
              </a:rPr>
              <a:t>CND.  This is because there cause is ongoing.</a:t>
            </a:r>
            <a:endParaRPr lang="en-US" altLang="en-US" dirty="0">
              <a:latin typeface="Comic Sans MS" panose="030F0702030302020204" pitchFamily="66" charset="0"/>
            </a:endParaRPr>
          </a:p>
          <a:p>
            <a:endParaRPr lang="en-GB" dirty="0"/>
          </a:p>
        </p:txBody>
      </p:sp>
      <p:pic>
        <p:nvPicPr>
          <p:cNvPr id="12" name="Picture 1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908378" y="1336893"/>
            <a:ext cx="2018400" cy="3132000"/>
          </a:xfrm>
          <a:prstGeom prst="rect">
            <a:avLst/>
          </a:prstGeom>
        </p:spPr>
      </p:pic>
      <p:pic>
        <p:nvPicPr>
          <p:cNvPr id="13" name="Picture 12"/>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7251166" y="5115224"/>
            <a:ext cx="4305600" cy="828000"/>
          </a:xfrm>
          <a:prstGeom prst="rect">
            <a:avLst/>
          </a:prstGeom>
        </p:spPr>
      </p:pic>
    </p:spTree>
    <p:extLst>
      <p:ext uri="{BB962C8B-B14F-4D97-AF65-F5344CB8AC3E}">
        <p14:creationId xmlns="" xmlns:p14="http://schemas.microsoft.com/office/powerpoint/2010/main" val="371466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additive="base">
                                        <p:cTn id="19"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 calcmode="lin" valueType="num">
                                      <p:cBhvr additive="base">
                                        <p:cTn id="25"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anim calcmode="lin" valueType="num">
                                      <p:cBhvr additive="base">
                                        <p:cTn id="31"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xEl>
                                              <p:pRg st="5" end="5"/>
                                            </p:txEl>
                                          </p:spTgt>
                                        </p:tgtEl>
                                        <p:attrNameLst>
                                          <p:attrName>style.visibility</p:attrName>
                                        </p:attrNameLst>
                                      </p:cBhvr>
                                      <p:to>
                                        <p:strVal val="visible"/>
                                      </p:to>
                                    </p:set>
                                    <p:anim calcmode="lin" valueType="num">
                                      <p:cBhvr additive="base">
                                        <p:cTn id="37"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745" y="14505"/>
            <a:ext cx="10515600" cy="1325563"/>
          </a:xfrm>
        </p:spPr>
        <p:txBody>
          <a:bodyPr/>
          <a:lstStyle/>
          <a:p>
            <a:r>
              <a:rPr lang="en-GB" u="sng" dirty="0" smtClean="0">
                <a:latin typeface="Comic Sans MS" panose="030F0702030302020204" pitchFamily="66" charset="0"/>
              </a:rPr>
              <a:t>Pressure Group methods</a:t>
            </a:r>
            <a:endParaRPr lang="en-GB" u="sng" dirty="0">
              <a:latin typeface="Comic Sans MS" panose="030F0702030302020204" pitchFamily="66" charset="0"/>
            </a:endParaRPr>
          </a:p>
        </p:txBody>
      </p:sp>
      <p:sp>
        <p:nvSpPr>
          <p:cNvPr id="3" name="Content Placeholder 2"/>
          <p:cNvSpPr>
            <a:spLocks noGrp="1"/>
          </p:cNvSpPr>
          <p:nvPr>
            <p:ph idx="1"/>
          </p:nvPr>
        </p:nvSpPr>
        <p:spPr>
          <a:xfrm>
            <a:off x="204952" y="1340068"/>
            <a:ext cx="11619186" cy="5517931"/>
          </a:xfrm>
        </p:spPr>
        <p:txBody>
          <a:bodyPr>
            <a:normAutofit fontScale="92500" lnSpcReduction="20000"/>
          </a:bodyPr>
          <a:lstStyle/>
          <a:p>
            <a:r>
              <a:rPr lang="en-GB" dirty="0" smtClean="0">
                <a:latin typeface="Comic Sans MS" panose="030F0702030302020204" pitchFamily="66" charset="0"/>
              </a:rPr>
              <a:t>Pressure groups will use different methods to try and get public support or to influence the government.  They could:</a:t>
            </a:r>
          </a:p>
          <a:p>
            <a:r>
              <a:rPr lang="en-GB" dirty="0" smtClean="0">
                <a:latin typeface="Comic Sans MS" panose="030F0702030302020204" pitchFamily="66" charset="0"/>
              </a:rPr>
              <a:t>Protest/demonstrate</a:t>
            </a:r>
          </a:p>
          <a:p>
            <a:r>
              <a:rPr lang="en-GB" dirty="0" smtClean="0">
                <a:latin typeface="Comic Sans MS" panose="030F0702030302020204" pitchFamily="66" charset="0"/>
              </a:rPr>
              <a:t>Organisation a petition</a:t>
            </a:r>
          </a:p>
          <a:p>
            <a:r>
              <a:rPr lang="en-GB" dirty="0" smtClean="0">
                <a:latin typeface="Comic Sans MS" panose="030F0702030302020204" pitchFamily="66" charset="0"/>
              </a:rPr>
              <a:t>Boycott</a:t>
            </a:r>
          </a:p>
          <a:p>
            <a:r>
              <a:rPr lang="en-GB" dirty="0" smtClean="0">
                <a:latin typeface="Comic Sans MS" panose="030F0702030302020204" pitchFamily="66" charset="0"/>
              </a:rPr>
              <a:t>Use social media</a:t>
            </a:r>
          </a:p>
          <a:p>
            <a:r>
              <a:rPr lang="en-GB" dirty="0" smtClean="0">
                <a:latin typeface="Comic Sans MS" panose="030F0702030302020204" pitchFamily="66" charset="0"/>
              </a:rPr>
              <a:t>Website</a:t>
            </a:r>
          </a:p>
          <a:p>
            <a:r>
              <a:rPr lang="en-GB" dirty="0" smtClean="0">
                <a:latin typeface="Comic Sans MS" panose="030F0702030302020204" pitchFamily="66" charset="0"/>
              </a:rPr>
              <a:t>Poster/leaflet/letter campaigns</a:t>
            </a:r>
          </a:p>
          <a:p>
            <a:r>
              <a:rPr lang="en-GB" dirty="0" smtClean="0">
                <a:latin typeface="Comic Sans MS" panose="030F0702030302020204" pitchFamily="66" charset="0"/>
              </a:rPr>
              <a:t>Get a celebrity member</a:t>
            </a:r>
          </a:p>
          <a:p>
            <a:r>
              <a:rPr lang="en-GB" dirty="0" smtClean="0">
                <a:latin typeface="Comic Sans MS" panose="030F0702030302020204" pitchFamily="66" charset="0"/>
              </a:rPr>
              <a:t>Get political support – MSP/MP member</a:t>
            </a:r>
          </a:p>
          <a:p>
            <a:r>
              <a:rPr lang="en-GB" dirty="0" smtClean="0">
                <a:latin typeface="Comic Sans MS" panose="030F0702030302020204" pitchFamily="66" charset="0"/>
              </a:rPr>
              <a:t>Pay a professional lobbyist </a:t>
            </a:r>
          </a:p>
          <a:p>
            <a:r>
              <a:rPr lang="en-GB" dirty="0" smtClean="0">
                <a:latin typeface="Comic Sans MS" panose="030F0702030302020204" pitchFamily="66" charset="0"/>
              </a:rPr>
              <a:t>Sometimes these legal methods are not enough and some Pressure groups will break the law.  This can be risky, as you risk losing public support</a:t>
            </a:r>
          </a:p>
          <a:p>
            <a:endParaRPr lang="en-GB" dirty="0">
              <a:latin typeface="Comic Sans MS" panose="030F0702030302020204" pitchFamily="66" charset="0"/>
            </a:endParaRPr>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8518963" y="1889233"/>
            <a:ext cx="3305175" cy="2209800"/>
          </a:xfrm>
          <a:prstGeom prst="rect">
            <a:avLst/>
          </a:prstGeom>
        </p:spPr>
      </p:pic>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525157" y="2346133"/>
            <a:ext cx="2160000" cy="1296000"/>
          </a:xfrm>
          <a:prstGeom prst="rect">
            <a:avLst/>
          </a:prstGeom>
        </p:spPr>
      </p:pic>
    </p:spTree>
    <p:extLst>
      <p:ext uri="{BB962C8B-B14F-4D97-AF65-F5344CB8AC3E}">
        <p14:creationId xmlns="" xmlns:p14="http://schemas.microsoft.com/office/powerpoint/2010/main" val="206749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Pressure Group examples</a:t>
            </a:r>
            <a:endParaRPr lang="en-GB" dirty="0">
              <a:latin typeface="Comic Sans MS" panose="030F0702030302020204" pitchFamily="66" charset="0"/>
            </a:endParaRPr>
          </a:p>
        </p:txBody>
      </p:sp>
      <p:sp>
        <p:nvSpPr>
          <p:cNvPr id="3" name="Content Placeholder 2"/>
          <p:cNvSpPr>
            <a:spLocks noGrp="1"/>
          </p:cNvSpPr>
          <p:nvPr>
            <p:ph idx="1"/>
          </p:nvPr>
        </p:nvSpPr>
        <p:spPr>
          <a:xfrm>
            <a:off x="838200" y="1825625"/>
            <a:ext cx="5846379" cy="4733624"/>
          </a:xfrm>
        </p:spPr>
        <p:txBody>
          <a:bodyPr>
            <a:normAutofit fontScale="92500" lnSpcReduction="10000"/>
          </a:bodyPr>
          <a:lstStyle/>
          <a:p>
            <a:r>
              <a:rPr lang="en-GB" dirty="0" smtClean="0">
                <a:latin typeface="Comic Sans MS" panose="030F0702030302020204" pitchFamily="66" charset="0"/>
              </a:rPr>
              <a:t>CND are an international pressure group who campaign against the use of nuclear weapons</a:t>
            </a:r>
          </a:p>
          <a:p>
            <a:r>
              <a:rPr lang="en-GB" dirty="0" smtClean="0">
                <a:latin typeface="Comic Sans MS" panose="030F0702030302020204" pitchFamily="66" charset="0"/>
              </a:rPr>
              <a:t>The Nuclear Weapons base is in Scotland.  The weapons are kept on the River Clyde at </a:t>
            </a:r>
            <a:r>
              <a:rPr lang="en-GB" dirty="0" err="1" smtClean="0">
                <a:latin typeface="Comic Sans MS" panose="030F0702030302020204" pitchFamily="66" charset="0"/>
              </a:rPr>
              <a:t>Coulport</a:t>
            </a:r>
            <a:r>
              <a:rPr lang="en-GB" dirty="0">
                <a:latin typeface="Comic Sans MS" panose="030F0702030302020204" pitchFamily="66" charset="0"/>
              </a:rPr>
              <a:t> </a:t>
            </a:r>
            <a:r>
              <a:rPr lang="en-GB" dirty="0" smtClean="0">
                <a:latin typeface="Comic Sans MS" panose="030F0702030302020204" pitchFamily="66" charset="0"/>
              </a:rPr>
              <a:t>near </a:t>
            </a:r>
            <a:r>
              <a:rPr lang="en-GB" dirty="0" err="1" smtClean="0">
                <a:latin typeface="Comic Sans MS" panose="030F0702030302020204" pitchFamily="66" charset="0"/>
              </a:rPr>
              <a:t>Faslane</a:t>
            </a:r>
            <a:r>
              <a:rPr lang="en-GB" dirty="0" smtClean="0">
                <a:latin typeface="Comic Sans MS" panose="030F0702030302020204" pitchFamily="66" charset="0"/>
              </a:rPr>
              <a:t>.</a:t>
            </a:r>
          </a:p>
          <a:p>
            <a:r>
              <a:rPr lang="en-GB" dirty="0" smtClean="0">
                <a:latin typeface="Comic Sans MS" panose="030F0702030302020204" pitchFamily="66" charset="0"/>
              </a:rPr>
              <a:t>Some people have dedicated their life to protesting outside the nuclear base.</a:t>
            </a:r>
          </a:p>
          <a:p>
            <a:r>
              <a:rPr lang="en-GB" dirty="0" smtClean="0">
                <a:latin typeface="Comic Sans MS" panose="030F0702030302020204" pitchFamily="66" charset="0"/>
              </a:rPr>
              <a:t>CND members want the UK to get rid of nuclear weapons and leave NATO.</a:t>
            </a:r>
          </a:p>
          <a:p>
            <a:endParaRPr lang="en-GB"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6857998" y="1443339"/>
            <a:ext cx="5202621" cy="5115910"/>
          </a:xfrm>
          <a:prstGeom prst="rect">
            <a:avLst/>
          </a:prstGeom>
        </p:spPr>
      </p:pic>
    </p:spTree>
    <p:extLst>
      <p:ext uri="{BB962C8B-B14F-4D97-AF65-F5344CB8AC3E}">
        <p14:creationId xmlns="" xmlns:p14="http://schemas.microsoft.com/office/powerpoint/2010/main" val="292081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779" y="51074"/>
            <a:ext cx="10515600" cy="1325563"/>
          </a:xfrm>
        </p:spPr>
        <p:txBody>
          <a:bodyPr/>
          <a:lstStyle/>
          <a:p>
            <a:r>
              <a:rPr lang="en-GB" dirty="0" smtClean="0">
                <a:latin typeface="Comic Sans MS" panose="030F0702030302020204" pitchFamily="66" charset="0"/>
              </a:rPr>
              <a:t>The CND camp is the last remaining legal camp in the UK</a:t>
            </a:r>
            <a:endParaRPr lang="en-GB" dirty="0">
              <a:latin typeface="Comic Sans MS" panose="030F0702030302020204" pitchFamily="66" charset="0"/>
            </a:endParaRPr>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24034" y="1690688"/>
            <a:ext cx="6607387" cy="5004234"/>
          </a:xfrm>
          <a:prstGeom prst="rect">
            <a:avLst/>
          </a:prstGeom>
        </p:spPr>
      </p:pic>
      <p:sp>
        <p:nvSpPr>
          <p:cNvPr id="5" name="TextBox 4"/>
          <p:cNvSpPr txBox="1"/>
          <p:nvPr/>
        </p:nvSpPr>
        <p:spPr>
          <a:xfrm>
            <a:off x="7031421" y="1150883"/>
            <a:ext cx="5160579" cy="5539978"/>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latin typeface="Comic Sans MS" panose="030F0702030302020204" pitchFamily="66" charset="0"/>
              </a:rPr>
              <a:t>The camp now only has 4 people remaining</a:t>
            </a:r>
          </a:p>
          <a:p>
            <a:pPr marL="285750" indent="-285750">
              <a:buFont typeface="Arial" panose="020B0604020202020204" pitchFamily="34" charset="0"/>
              <a:buChar char="•"/>
            </a:pPr>
            <a:r>
              <a:rPr lang="en-GB" sz="2400" dirty="0" smtClean="0">
                <a:latin typeface="Comic Sans MS" panose="030F0702030302020204" pitchFamily="66" charset="0"/>
              </a:rPr>
              <a:t>It looks set to be replaced by a peace garden – this takes away from the idea of action as no protesters will be on the site.</a:t>
            </a:r>
          </a:p>
          <a:p>
            <a:pPr marL="285750" indent="-285750">
              <a:buFont typeface="Arial" panose="020B0604020202020204" pitchFamily="34" charset="0"/>
              <a:buChar char="•"/>
            </a:pPr>
            <a:r>
              <a:rPr lang="en-GB" sz="2400" dirty="0" smtClean="0">
                <a:latin typeface="Comic Sans MS" panose="030F0702030302020204" pitchFamily="66" charset="0"/>
              </a:rPr>
              <a:t>Does this indicate that people might care about a cause but are less likely to suffer in order to promote it</a:t>
            </a:r>
          </a:p>
          <a:p>
            <a:pPr marL="285750" indent="-285750">
              <a:buFont typeface="Arial" panose="020B0604020202020204" pitchFamily="34" charset="0"/>
              <a:buChar char="•"/>
            </a:pPr>
            <a:r>
              <a:rPr lang="en-GB" sz="2400" dirty="0" smtClean="0">
                <a:latin typeface="Comic Sans MS" panose="030F0702030302020204" pitchFamily="66" charset="0"/>
              </a:rPr>
              <a:t>CND did have high profile political members who have now been shamed i.e. Tommy Sheridan and George Galloway</a:t>
            </a:r>
          </a:p>
          <a:p>
            <a:pPr marL="285750" indent="-285750">
              <a:buFont typeface="Arial" panose="020B0604020202020204" pitchFamily="34" charset="0"/>
              <a:buChar char="•"/>
            </a:pPr>
            <a:endParaRPr lang="en-GB" dirty="0">
              <a:latin typeface="Comic Sans MS" panose="030F0702030302020204" pitchFamily="66" charset="0"/>
            </a:endParaRPr>
          </a:p>
        </p:txBody>
      </p:sp>
    </p:spTree>
    <p:extLst>
      <p:ext uri="{BB962C8B-B14F-4D97-AF65-F5344CB8AC3E}">
        <p14:creationId xmlns="" xmlns:p14="http://schemas.microsoft.com/office/powerpoint/2010/main" val="289472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Success for CND</a:t>
            </a:r>
            <a:endParaRPr lang="en-GB" dirty="0">
              <a:latin typeface="Comic Sans MS" panose="030F0702030302020204" pitchFamily="66" charset="0"/>
            </a:endParaRPr>
          </a:p>
        </p:txBody>
      </p:sp>
      <p:sp>
        <p:nvSpPr>
          <p:cNvPr id="3" name="Content Placeholder 2"/>
          <p:cNvSpPr>
            <a:spLocks noGrp="1"/>
          </p:cNvSpPr>
          <p:nvPr>
            <p:ph idx="1"/>
          </p:nvPr>
        </p:nvSpPr>
        <p:spPr>
          <a:xfrm>
            <a:off x="236484" y="1529254"/>
            <a:ext cx="7126014" cy="5328746"/>
          </a:xfrm>
        </p:spPr>
        <p:txBody>
          <a:bodyPr>
            <a:normAutofit fontScale="85000" lnSpcReduction="20000"/>
          </a:bodyPr>
          <a:lstStyle/>
          <a:p>
            <a:r>
              <a:rPr lang="en-GB" dirty="0" smtClean="0">
                <a:latin typeface="Comic Sans MS" panose="030F0702030302020204" pitchFamily="66" charset="0"/>
              </a:rPr>
              <a:t>The CND peace symbol has recently been used by Lynx deodorant to launch their new brand.</a:t>
            </a:r>
          </a:p>
          <a:p>
            <a:r>
              <a:rPr lang="en-GB" dirty="0" smtClean="0">
                <a:latin typeface="Comic Sans MS" panose="030F0702030302020204" pitchFamily="66" charset="0"/>
              </a:rPr>
              <a:t>The symbol was designed by a member of CND and deliberately not copy righted so it would spread as a universal symbol.</a:t>
            </a:r>
          </a:p>
          <a:p>
            <a:r>
              <a:rPr lang="en-GB" dirty="0" smtClean="0">
                <a:latin typeface="Comic Sans MS" panose="030F0702030302020204" pitchFamily="66" charset="0"/>
              </a:rPr>
              <a:t>Lynx using this to market a brand goes against this ideal.</a:t>
            </a:r>
          </a:p>
          <a:p>
            <a:r>
              <a:rPr lang="en-GB" dirty="0" smtClean="0">
                <a:latin typeface="Comic Sans MS" panose="030F0702030302020204" pitchFamily="66" charset="0"/>
              </a:rPr>
              <a:t>Millions of people took to Facebook and Twitter to criticise the private company for exploiting CNDs symbol</a:t>
            </a:r>
          </a:p>
          <a:p>
            <a:r>
              <a:rPr lang="en-GB" dirty="0" smtClean="0">
                <a:latin typeface="Comic Sans MS" panose="030F0702030302020204" pitchFamily="66" charset="0"/>
              </a:rPr>
              <a:t>Lynx has now agreed to pay money to CND for the use of this symbol</a:t>
            </a:r>
          </a:p>
          <a:p>
            <a:r>
              <a:rPr lang="en-GB" dirty="0" smtClean="0">
                <a:latin typeface="Comic Sans MS" panose="030F0702030302020204" pitchFamily="66" charset="0"/>
              </a:rPr>
              <a:t>Does this indicate that new forms of participation using technology is more successful than traditional forms of protest like the camp?</a:t>
            </a:r>
            <a:endParaRPr lang="en-GB" dirty="0">
              <a:latin typeface="Comic Sans MS" panose="030F0702030302020204" pitchFamily="66" charset="0"/>
            </a:endParaRPr>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621643" y="1546278"/>
            <a:ext cx="4212000" cy="4212000"/>
          </a:xfrm>
          <a:prstGeom prst="rect">
            <a:avLst/>
          </a:prstGeom>
        </p:spPr>
      </p:pic>
    </p:spTree>
    <p:extLst>
      <p:ext uri="{BB962C8B-B14F-4D97-AF65-F5344CB8AC3E}">
        <p14:creationId xmlns="" xmlns:p14="http://schemas.microsoft.com/office/powerpoint/2010/main" val="33128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563</TotalTime>
  <Words>4243</Words>
  <Application>Microsoft Office PowerPoint</Application>
  <PresentationFormat>Custom</PresentationFormat>
  <Paragraphs>317</Paragraphs>
  <Slides>47</Slides>
  <Notes>12</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Pressure Groups and The Media</vt:lpstr>
      <vt:lpstr>Pressure Groups</vt:lpstr>
      <vt:lpstr>Pressure groups </vt:lpstr>
      <vt:lpstr>The rise of Pressure Groups</vt:lpstr>
      <vt:lpstr>Different types of Pressure Groups</vt:lpstr>
      <vt:lpstr>Pressure Group methods</vt:lpstr>
      <vt:lpstr>Pressure Group examples</vt:lpstr>
      <vt:lpstr>The CND camp is the last remaining legal camp in the UK</vt:lpstr>
      <vt:lpstr>Success for CND</vt:lpstr>
      <vt:lpstr>Save Abronhill High Campaign</vt:lpstr>
      <vt:lpstr>Badger Culling in the UK</vt:lpstr>
      <vt:lpstr>Slide 12</vt:lpstr>
      <vt:lpstr>Slide 13</vt:lpstr>
      <vt:lpstr>Extreme Pressure Group – Animal Liberation Front (ALF)</vt:lpstr>
      <vt:lpstr>Slide 15</vt:lpstr>
      <vt:lpstr>Types of Pressure Groups </vt:lpstr>
      <vt:lpstr>Insider Groups Jamie Oliver newsnight</vt:lpstr>
      <vt:lpstr>Slide 18</vt:lpstr>
      <vt:lpstr>Trade Unions</vt:lpstr>
      <vt:lpstr>Outside Groups</vt:lpstr>
      <vt:lpstr>Ways of Applying Pressure</vt:lpstr>
      <vt:lpstr>Commonwealth Games Opening Ceremony</vt:lpstr>
      <vt:lpstr>Tripping up Trump</vt:lpstr>
      <vt:lpstr>Slide 24</vt:lpstr>
      <vt:lpstr>Gurkha Justice Campaign</vt:lpstr>
      <vt:lpstr>Student Riots </vt:lpstr>
      <vt:lpstr>Difference between Cause and Sectional Groups</vt:lpstr>
      <vt:lpstr>Sectional Groups</vt:lpstr>
      <vt:lpstr>Are Pressure Groups Good or Bad for Democracy?</vt:lpstr>
      <vt:lpstr>Slide 30</vt:lpstr>
      <vt:lpstr>The Influence of the Media</vt:lpstr>
      <vt:lpstr>Other Influences on the Political Process – The Media</vt:lpstr>
      <vt:lpstr>Media</vt:lpstr>
      <vt:lpstr>TV</vt:lpstr>
      <vt:lpstr>The Press</vt:lpstr>
      <vt:lpstr>Phone Hacking – “hackgate”</vt:lpstr>
      <vt:lpstr>The Leveson Inquiry</vt:lpstr>
      <vt:lpstr>Slide 38</vt:lpstr>
      <vt:lpstr>Media scrutiny</vt:lpstr>
      <vt:lpstr>“The Rotten Parliament” 2005 Parliament</vt:lpstr>
      <vt:lpstr>MPs EXPENSES</vt:lpstr>
      <vt:lpstr>Unbelievable claims included</vt:lpstr>
      <vt:lpstr>Consequences of the Scandal</vt:lpstr>
      <vt:lpstr>Recent expenses scandal stories </vt:lpstr>
      <vt:lpstr>Liam Fox Case</vt:lpstr>
      <vt:lpstr>Challenges to Newspaper Influence</vt:lpstr>
      <vt:lpstr>Why Newspapers are still key </vt:lpstr>
    </vt:vector>
  </TitlesOfParts>
  <Company>North Lanarkshire Council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Pressure Groups and The Media</dc:title>
  <dc:creator>temp</dc:creator>
  <cp:lastModifiedBy>dcooper</cp:lastModifiedBy>
  <cp:revision>45</cp:revision>
  <dcterms:created xsi:type="dcterms:W3CDTF">2014-05-19T09:32:48Z</dcterms:created>
  <dcterms:modified xsi:type="dcterms:W3CDTF">2015-10-20T11:45:49Z</dcterms:modified>
</cp:coreProperties>
</file>