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0" r:id="rId2"/>
    <p:sldId id="257" r:id="rId3"/>
    <p:sldId id="258" r:id="rId4"/>
    <p:sldId id="261" r:id="rId5"/>
    <p:sldId id="278" r:id="rId6"/>
    <p:sldId id="289" r:id="rId7"/>
    <p:sldId id="290" r:id="rId8"/>
    <p:sldId id="291" r:id="rId9"/>
    <p:sldId id="292" r:id="rId10"/>
    <p:sldId id="293" r:id="rId11"/>
    <p:sldId id="294" r:id="rId12"/>
    <p:sldId id="288" r:id="rId13"/>
    <p:sldId id="285" r:id="rId14"/>
    <p:sldId id="286" r:id="rId15"/>
    <p:sldId id="295" r:id="rId16"/>
    <p:sldId id="296" r:id="rId17"/>
    <p:sldId id="301" r:id="rId18"/>
    <p:sldId id="287" r:id="rId19"/>
    <p:sldId id="299" r:id="rId20"/>
    <p:sldId id="297" r:id="rId21"/>
    <p:sldId id="298" r:id="rId22"/>
    <p:sldId id="302" r:id="rId23"/>
    <p:sldId id="300" r:id="rId24"/>
    <p:sldId id="303" r:id="rId25"/>
    <p:sldId id="30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72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CCBFC4-AFBF-4F20-B863-843042943A51}" type="datetimeFigureOut">
              <a:rPr lang="en-GB" smtClean="0"/>
              <a:pPr/>
              <a:t>19/10/2015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422E8C-FC18-4A13-B046-A3395BC12D06}" type="slidenum">
              <a:rPr lang="en-GB" smtClean="0"/>
              <a:pPr/>
              <a:t>‹#›</a:t>
            </a:fld>
            <a:endParaRPr lang="en-GB"/>
          </a:p>
        </p:txBody>
      </p:sp>
    </p:spTree>
    <p:extLst>
      <p:ext uri="{BB962C8B-B14F-4D97-AF65-F5344CB8AC3E}">
        <p14:creationId xmlns:p14="http://schemas.microsoft.com/office/powerpoint/2010/main" xmlns="" val="238194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FBA5C5-1DB3-4BAF-9104-13BA23CFC1BF}" type="datetimeFigureOut">
              <a:rPr lang="en-GB" smtClean="0"/>
              <a:pPr/>
              <a:t>19/10/2015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1688C-EF89-40DB-A542-625F2421DC49}" type="slidenum">
              <a:rPr lang="en-GB" smtClean="0"/>
              <a:pPr/>
              <a:t>‹#›</a:t>
            </a:fld>
            <a:endParaRPr lang="en-GB"/>
          </a:p>
        </p:txBody>
      </p:sp>
    </p:spTree>
    <p:extLst>
      <p:ext uri="{BB962C8B-B14F-4D97-AF65-F5344CB8AC3E}">
        <p14:creationId xmlns:p14="http://schemas.microsoft.com/office/powerpoint/2010/main" xmlns="" val="72662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FBA5C5-1DB3-4BAF-9104-13BA23CFC1BF}" type="datetimeFigureOut">
              <a:rPr lang="en-GB" smtClean="0"/>
              <a:pPr/>
              <a:t>19/10/2015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1688C-EF89-40DB-A542-625F2421DC49}" type="slidenum">
              <a:rPr lang="en-GB" smtClean="0"/>
              <a:pPr/>
              <a:t>‹#›</a:t>
            </a:fld>
            <a:endParaRPr lang="en-GB"/>
          </a:p>
        </p:txBody>
      </p:sp>
    </p:spTree>
    <p:extLst>
      <p:ext uri="{BB962C8B-B14F-4D97-AF65-F5344CB8AC3E}">
        <p14:creationId xmlns:p14="http://schemas.microsoft.com/office/powerpoint/2010/main" xmlns="" val="71742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FBA5C5-1DB3-4BAF-9104-13BA23CFC1BF}" type="datetimeFigureOut">
              <a:rPr lang="en-GB" smtClean="0"/>
              <a:pPr/>
              <a:t>19/10/2015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1688C-EF89-40DB-A542-625F2421DC49}" type="slidenum">
              <a:rPr lang="en-GB" smtClean="0"/>
              <a:pPr/>
              <a:t>‹#›</a:t>
            </a:fld>
            <a:endParaRPr lang="en-GB"/>
          </a:p>
        </p:txBody>
      </p:sp>
    </p:spTree>
    <p:extLst>
      <p:ext uri="{BB962C8B-B14F-4D97-AF65-F5344CB8AC3E}">
        <p14:creationId xmlns:p14="http://schemas.microsoft.com/office/powerpoint/2010/main" xmlns="" val="143601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FBA5C5-1DB3-4BAF-9104-13BA23CFC1BF}" type="datetimeFigureOut">
              <a:rPr lang="en-GB" smtClean="0"/>
              <a:pPr/>
              <a:t>19/10/2015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1688C-EF89-40DB-A542-625F2421DC49}" type="slidenum">
              <a:rPr lang="en-GB" smtClean="0"/>
              <a:pPr/>
              <a:t>‹#›</a:t>
            </a:fld>
            <a:endParaRPr lang="en-GB"/>
          </a:p>
        </p:txBody>
      </p:sp>
    </p:spTree>
    <p:extLst>
      <p:ext uri="{BB962C8B-B14F-4D97-AF65-F5344CB8AC3E}">
        <p14:creationId xmlns:p14="http://schemas.microsoft.com/office/powerpoint/2010/main" xmlns="" val="295738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BA5C5-1DB3-4BAF-9104-13BA23CFC1BF}" type="datetimeFigureOut">
              <a:rPr lang="en-GB" smtClean="0"/>
              <a:pPr/>
              <a:t>19/10/2015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1688C-EF89-40DB-A542-625F2421DC49}" type="slidenum">
              <a:rPr lang="en-GB" smtClean="0"/>
              <a:pPr/>
              <a:t>‹#›</a:t>
            </a:fld>
            <a:endParaRPr lang="en-GB"/>
          </a:p>
        </p:txBody>
      </p:sp>
    </p:spTree>
    <p:extLst>
      <p:ext uri="{BB962C8B-B14F-4D97-AF65-F5344CB8AC3E}">
        <p14:creationId xmlns:p14="http://schemas.microsoft.com/office/powerpoint/2010/main" xmlns="" val="37083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FBA5C5-1DB3-4BAF-9104-13BA23CFC1BF}" type="datetimeFigureOut">
              <a:rPr lang="en-GB" smtClean="0"/>
              <a:pPr/>
              <a:t>19/10/2015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1688C-EF89-40DB-A542-625F2421DC49}" type="slidenum">
              <a:rPr lang="en-GB" smtClean="0"/>
              <a:pPr/>
              <a:t>‹#›</a:t>
            </a:fld>
            <a:endParaRPr lang="en-GB"/>
          </a:p>
        </p:txBody>
      </p:sp>
    </p:spTree>
    <p:extLst>
      <p:ext uri="{BB962C8B-B14F-4D97-AF65-F5344CB8AC3E}">
        <p14:creationId xmlns:p14="http://schemas.microsoft.com/office/powerpoint/2010/main" xmlns="" val="937240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FBA5C5-1DB3-4BAF-9104-13BA23CFC1BF}" type="datetimeFigureOut">
              <a:rPr lang="en-GB" smtClean="0"/>
              <a:pPr/>
              <a:t>19/10/2015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A1688C-EF89-40DB-A542-625F2421DC49}" type="slidenum">
              <a:rPr lang="en-GB" smtClean="0"/>
              <a:pPr/>
              <a:t>‹#›</a:t>
            </a:fld>
            <a:endParaRPr lang="en-GB"/>
          </a:p>
        </p:txBody>
      </p:sp>
    </p:spTree>
    <p:extLst>
      <p:ext uri="{BB962C8B-B14F-4D97-AF65-F5344CB8AC3E}">
        <p14:creationId xmlns:p14="http://schemas.microsoft.com/office/powerpoint/2010/main" xmlns="" val="191566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FBA5C5-1DB3-4BAF-9104-13BA23CFC1BF}" type="datetimeFigureOut">
              <a:rPr lang="en-GB" smtClean="0"/>
              <a:pPr/>
              <a:t>19/10/2015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A1688C-EF89-40DB-A542-625F2421DC49}" type="slidenum">
              <a:rPr lang="en-GB" smtClean="0"/>
              <a:pPr/>
              <a:t>‹#›</a:t>
            </a:fld>
            <a:endParaRPr lang="en-GB"/>
          </a:p>
        </p:txBody>
      </p:sp>
    </p:spTree>
    <p:extLst>
      <p:ext uri="{BB962C8B-B14F-4D97-AF65-F5344CB8AC3E}">
        <p14:creationId xmlns:p14="http://schemas.microsoft.com/office/powerpoint/2010/main" xmlns="" val="194953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BA5C5-1DB3-4BAF-9104-13BA23CFC1BF}" type="datetimeFigureOut">
              <a:rPr lang="en-GB" smtClean="0"/>
              <a:pPr/>
              <a:t>19/10/2015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A1688C-EF89-40DB-A542-625F2421DC49}" type="slidenum">
              <a:rPr lang="en-GB" smtClean="0"/>
              <a:pPr/>
              <a:t>‹#›</a:t>
            </a:fld>
            <a:endParaRPr lang="en-GB"/>
          </a:p>
        </p:txBody>
      </p:sp>
    </p:spTree>
    <p:extLst>
      <p:ext uri="{BB962C8B-B14F-4D97-AF65-F5344CB8AC3E}">
        <p14:creationId xmlns:p14="http://schemas.microsoft.com/office/powerpoint/2010/main" xmlns="" val="71000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BA5C5-1DB3-4BAF-9104-13BA23CFC1BF}" type="datetimeFigureOut">
              <a:rPr lang="en-GB" smtClean="0"/>
              <a:pPr/>
              <a:t>19/10/2015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1688C-EF89-40DB-A542-625F2421DC49}" type="slidenum">
              <a:rPr lang="en-GB" smtClean="0"/>
              <a:pPr/>
              <a:t>‹#›</a:t>
            </a:fld>
            <a:endParaRPr lang="en-GB"/>
          </a:p>
        </p:txBody>
      </p:sp>
    </p:spTree>
    <p:extLst>
      <p:ext uri="{BB962C8B-B14F-4D97-AF65-F5344CB8AC3E}">
        <p14:creationId xmlns:p14="http://schemas.microsoft.com/office/powerpoint/2010/main" xmlns="" val="175462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BA5C5-1DB3-4BAF-9104-13BA23CFC1BF}" type="datetimeFigureOut">
              <a:rPr lang="en-GB" smtClean="0"/>
              <a:pPr/>
              <a:t>19/10/2015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1688C-EF89-40DB-A542-625F2421DC49}" type="slidenum">
              <a:rPr lang="en-GB" smtClean="0"/>
              <a:pPr/>
              <a:t>‹#›</a:t>
            </a:fld>
            <a:endParaRPr lang="en-GB"/>
          </a:p>
        </p:txBody>
      </p:sp>
    </p:spTree>
    <p:extLst>
      <p:ext uri="{BB962C8B-B14F-4D97-AF65-F5344CB8AC3E}">
        <p14:creationId xmlns:p14="http://schemas.microsoft.com/office/powerpoint/2010/main" xmlns="" val="349449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11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BA5C5-1DB3-4BAF-9104-13BA23CFC1BF}" type="datetimeFigureOut">
              <a:rPr lang="en-GB" smtClean="0"/>
              <a:pPr/>
              <a:t>19/10/2015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1688C-EF89-40DB-A542-625F2421DC49}" type="slidenum">
              <a:rPr lang="en-GB" smtClean="0"/>
              <a:pPr/>
              <a:t>‹#›</a:t>
            </a:fld>
            <a:endParaRPr lang="en-GB"/>
          </a:p>
        </p:txBody>
      </p:sp>
    </p:spTree>
    <p:extLst>
      <p:ext uri="{BB962C8B-B14F-4D97-AF65-F5344CB8AC3E}">
        <p14:creationId xmlns:p14="http://schemas.microsoft.com/office/powerpoint/2010/main" xmlns="" val="252671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dreamstime.com/earth-cartoon-mascot-character-talking-thumb13786863.jpg"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http://us.cdn2.123rf.com/168nwm/milinz/milinz1105/milinz110500001/9481736-cartoon-character-blinky-writing-with-big-blue-pen-vector-illustration.jpg"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http://us.cdn2.123rf.com/168nwm/milinz/milinz1105/milinz110500001/9481736-cartoon-character-blinky-writing-with-big-blue-pen-vector-illustration.jpg"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www.bbc.co.uk/learningzone/clips/political-spin-politicians-journalists-and-spin-doctors/7264.html" TargetMode="Externa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news.bbc.co.uk/1/hi/uk_politics/6638231.stm" TargetMode="External"/><Relationship Id="rId2" Type="http://schemas.openxmlformats.org/officeDocument/2006/relationships/hyperlink" Target="http://www.bbc.co.uk/programmes/p010v3b6" TargetMode="Externa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http://us.cdn2.123rf.com/168nwm/milinz/milinz1105/milinz110500001/9481736-cartoon-character-blinky-writing-with-big-blue-pen-vector-illustration.jpg" TargetMode="External"/><Relationship Id="rId5" Type="http://schemas.openxmlformats.org/officeDocument/2006/relationships/image" Target="../media/image5.jpeg"/><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http://www.dreamstime.com/earth-cartoon-mascot-character-talking-thumb13786863.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http://us.cdn2.123rf.com/168nwm/milinz/milinz1105/milinz110500001/9481736-cartoon-character-blinky-writing-with-big-blue-pen-vector-illustration.jpg"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http://us.cdn2.123rf.com/168nwm/milinz/milinz1105/milinz110500001/9481736-cartoon-character-blinky-writing-with-big-blue-pen-vector-illustration.jpg" TargetMode="Externa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http://us.cdn2.123rf.com/168nwm/milinz/milinz1105/milinz110500001/9481736-cartoon-character-blinky-writing-with-big-blue-pen-vector-illustration.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youtube.com/watch?v=qxh1YhHytDk" TargetMode="External"/><Relationship Id="rId1" Type="http://schemas.openxmlformats.org/officeDocument/2006/relationships/slideLayout" Target="../slideLayouts/slideLayout7.xml"/><Relationship Id="rId4" Type="http://schemas.openxmlformats.org/officeDocument/2006/relationships/image" Target="http://us.cdn2.123rf.com/168nwm/milinz/milinz1105/milinz110500001/9481736-cartoon-character-blinky-writing-with-big-blue-pen-vector-illustration.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http://www.dreamstime.com/earth-cartoon-mascot-character-talking-thumb13786863.jp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5.jpeg"/><Relationship Id="rId7" Type="http://schemas.openxmlformats.org/officeDocument/2006/relationships/image" Target="../media/image7.wmf"/><Relationship Id="rId2" Type="http://schemas.openxmlformats.org/officeDocument/2006/relationships/image" Target="../media/image4.wmf"/><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hyperlink" Target="http://www.bbc.co.uk/learningzone/clips/the-influence-of-the-media-in-politics/4050.html" TargetMode="External"/><Relationship Id="rId4" Type="http://schemas.openxmlformats.org/officeDocument/2006/relationships/image" Target="http://us.cdn2.123rf.com/168nwm/milinz/milinz1105/milinz110500001/9481736-cartoon-character-blinky-writing-with-big-blue-pen-vector-illustration.jpg" TargetMode="External"/><Relationship Id="rId9"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4.wmf"/><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4.wmf"/><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www.bbc.co.uk/news/uk-scotland-scotland-politics-1312871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http://us.cdn2.123rf.com/168nwm/milinz/milinz1105/milinz110500001/9481736-cartoon-character-blinky-writing-with-big-blue-pen-vector-illustration.jpg" TargetMode="External"/><Relationship Id="rId5" Type="http://schemas.openxmlformats.org/officeDocument/2006/relationships/image" Target="../media/image5.jpeg"/><Relationship Id="rId4"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http://us.cdn2.123rf.com/168nwm/milinz/milinz1105/milinz110500001/9481736-cartoon-character-blinky-writing-with-big-blue-pen-vector-illustration.jpg"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260648"/>
            <a:ext cx="8496944" cy="584775"/>
          </a:xfrm>
          <a:prstGeom prst="rect">
            <a:avLst/>
          </a:prstGeom>
          <a:noFill/>
        </p:spPr>
        <p:txBody>
          <a:bodyPr wrap="square" rtlCol="0">
            <a:spAutoFit/>
          </a:bodyPr>
          <a:lstStyle/>
          <a:p>
            <a:pPr algn="ctr"/>
            <a:r>
              <a:rPr lang="en-GB" sz="3200" b="1" u="sng" dirty="0" smtClean="0">
                <a:solidFill>
                  <a:srgbClr val="7030A0"/>
                </a:solidFill>
                <a:latin typeface="Comic Sans MS" pitchFamily="66" charset="0"/>
              </a:rPr>
              <a:t>The Role of Media in the Political System </a:t>
            </a:r>
            <a:endParaRPr lang="en-GB" sz="3200" b="1" u="sng" dirty="0">
              <a:solidFill>
                <a:srgbClr val="7030A0"/>
              </a:solidFill>
              <a:latin typeface="Comic Sans MS" pitchFamily="66" charset="0"/>
            </a:endParaRPr>
          </a:p>
        </p:txBody>
      </p:sp>
      <p:sp>
        <p:nvSpPr>
          <p:cNvPr id="7" name="TextBox 6"/>
          <p:cNvSpPr txBox="1"/>
          <p:nvPr/>
        </p:nvSpPr>
        <p:spPr>
          <a:xfrm>
            <a:off x="251520" y="874357"/>
            <a:ext cx="3888432" cy="1569660"/>
          </a:xfrm>
          <a:prstGeom prst="rect">
            <a:avLst/>
          </a:prstGeom>
          <a:noFill/>
        </p:spPr>
        <p:txBody>
          <a:bodyPr wrap="square" rtlCol="0">
            <a:spAutoFit/>
          </a:bodyPr>
          <a:lstStyle/>
          <a:p>
            <a:pPr algn="ctr"/>
            <a:endParaRPr lang="en-GB" sz="3200" b="1" u="sng" dirty="0" smtClean="0">
              <a:solidFill>
                <a:srgbClr val="FF3399"/>
              </a:solidFill>
              <a:latin typeface="Comic Sans MS" pitchFamily="66" charset="0"/>
            </a:endParaRPr>
          </a:p>
          <a:p>
            <a:pPr algn="ctr"/>
            <a:r>
              <a:rPr lang="en-GB" sz="3200" b="1" u="sng" dirty="0" smtClean="0">
                <a:solidFill>
                  <a:srgbClr val="FF3399"/>
                </a:solidFill>
                <a:latin typeface="Comic Sans MS" pitchFamily="66" charset="0"/>
              </a:rPr>
              <a:t>Lesson Starter</a:t>
            </a:r>
          </a:p>
          <a:p>
            <a:pPr algn="ctr"/>
            <a:endParaRPr lang="en-GB" sz="3200" b="1" u="sng" dirty="0">
              <a:solidFill>
                <a:srgbClr val="FF3399"/>
              </a:solidFill>
              <a:latin typeface="Comic Sans MS" pitchFamily="66" charset="0"/>
            </a:endParaRPr>
          </a:p>
        </p:txBody>
      </p:sp>
      <p:sp>
        <p:nvSpPr>
          <p:cNvPr id="10" name="Cloud"/>
          <p:cNvSpPr>
            <a:spLocks noChangeAspect="1" noEditPoints="1" noChangeArrowheads="1"/>
          </p:cNvSpPr>
          <p:nvPr/>
        </p:nvSpPr>
        <p:spPr bwMode="auto">
          <a:xfrm>
            <a:off x="1619672" y="2204863"/>
            <a:ext cx="4824536" cy="323211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6699"/>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3" name="TextBox 2"/>
          <p:cNvSpPr txBox="1"/>
          <p:nvPr/>
        </p:nvSpPr>
        <p:spPr>
          <a:xfrm>
            <a:off x="2267744" y="2924944"/>
            <a:ext cx="3348372" cy="1846659"/>
          </a:xfrm>
          <a:prstGeom prst="rect">
            <a:avLst/>
          </a:prstGeom>
          <a:noFill/>
        </p:spPr>
        <p:txBody>
          <a:bodyPr wrap="square" rtlCol="0">
            <a:spAutoFit/>
          </a:bodyPr>
          <a:lstStyle/>
          <a:p>
            <a:pPr algn="ctr"/>
            <a:r>
              <a:rPr lang="en-GB" sz="2400" dirty="0">
                <a:latin typeface="Comic Sans MS" pitchFamily="66" charset="0"/>
              </a:rPr>
              <a:t>List all the different types of media we have in today’s </a:t>
            </a:r>
            <a:r>
              <a:rPr lang="en-GB" sz="2400" dirty="0" smtClean="0">
                <a:latin typeface="Comic Sans MS" pitchFamily="66" charset="0"/>
              </a:rPr>
              <a:t>society.  </a:t>
            </a:r>
            <a:endParaRPr lang="en-GB" sz="2400" dirty="0">
              <a:latin typeface="Comic Sans MS" pitchFamily="66" charset="0"/>
            </a:endParaRPr>
          </a:p>
          <a:p>
            <a:endParaRPr lang="en-GB" dirty="0"/>
          </a:p>
        </p:txBody>
      </p:sp>
      <p:pic>
        <p:nvPicPr>
          <p:cNvPr id="11" name="il_fi" descr="http://www.dreamstime.com/earth-cartoon-mascot-character-talking-thumb13786863.jpg"/>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267651" y="5436978"/>
            <a:ext cx="1296988" cy="1049337"/>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8330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784976" cy="584775"/>
          </a:xfrm>
          <a:prstGeom prst="rect">
            <a:avLst/>
          </a:prstGeom>
          <a:noFill/>
        </p:spPr>
        <p:txBody>
          <a:bodyPr wrap="square" rtlCol="0">
            <a:spAutoFit/>
          </a:bodyPr>
          <a:lstStyle/>
          <a:p>
            <a:pPr algn="ctr"/>
            <a:r>
              <a:rPr lang="en-GB" sz="3200" b="1" u="sng" dirty="0" smtClean="0">
                <a:solidFill>
                  <a:srgbClr val="7030A0"/>
                </a:solidFill>
                <a:latin typeface="Comic Sans MS" pitchFamily="66" charset="0"/>
              </a:rPr>
              <a:t>Media Moguls- How influential are they? </a:t>
            </a:r>
            <a:endParaRPr lang="en-GB" sz="3200" b="1" u="sng" dirty="0">
              <a:solidFill>
                <a:srgbClr val="7030A0"/>
              </a:solidFill>
              <a:latin typeface="Comic Sans MS" pitchFamily="66" charset="0"/>
            </a:endParaRPr>
          </a:p>
        </p:txBody>
      </p:sp>
      <p:sp>
        <p:nvSpPr>
          <p:cNvPr id="10" name="TextBox 9"/>
          <p:cNvSpPr txBox="1"/>
          <p:nvPr/>
        </p:nvSpPr>
        <p:spPr>
          <a:xfrm>
            <a:off x="0" y="875692"/>
            <a:ext cx="9036496" cy="1938992"/>
          </a:xfrm>
          <a:prstGeom prst="rect">
            <a:avLst/>
          </a:prstGeom>
          <a:noFill/>
        </p:spPr>
        <p:txBody>
          <a:bodyPr wrap="square" rtlCol="0">
            <a:spAutoFit/>
          </a:bodyPr>
          <a:lstStyle/>
          <a:p>
            <a:pPr marL="342900" indent="-342900">
              <a:buFont typeface="Arial" pitchFamily="34" charset="0"/>
              <a:buChar char="•"/>
            </a:pPr>
            <a:r>
              <a:rPr lang="en-GB" sz="2000" dirty="0" smtClean="0">
                <a:latin typeface="Comic Sans MS" pitchFamily="66" charset="0"/>
              </a:rPr>
              <a:t>Some newspapers were against the decision to go to war in Iraq and the Labour Cabinet of the time completely deny the allegations that they wouldn’t have invaded Iraq if they didn’t have Murdoch’ support. </a:t>
            </a:r>
          </a:p>
          <a:p>
            <a:pPr marL="342900" indent="-342900">
              <a:buFont typeface="Arial" pitchFamily="34" charset="0"/>
              <a:buChar char="•"/>
            </a:pPr>
            <a:r>
              <a:rPr lang="en-GB" sz="2000" dirty="0" smtClean="0">
                <a:latin typeface="Comic Sans MS" pitchFamily="66" charset="0"/>
              </a:rPr>
              <a:t>It could be argued that Tony Blair had more power here and not the media. </a:t>
            </a:r>
          </a:p>
          <a:p>
            <a:endParaRPr lang="en-GB" sz="2000" dirty="0">
              <a:latin typeface="Comic Sans MS"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04048" y="2348880"/>
            <a:ext cx="3314478" cy="429031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59632" y="2556227"/>
            <a:ext cx="2498075" cy="3240360"/>
          </a:xfrm>
          <a:prstGeom prst="rect">
            <a:avLst/>
          </a:prstGeom>
        </p:spPr>
      </p:pic>
      <p:pic>
        <p:nvPicPr>
          <p:cNvPr id="6" name="il_fi" descr="http://us.cdn2.123rf.com/168nwm/milinz/milinz1105/milinz110500001/9481736-cartoon-character-blinky-writing-with-big-blue-pen-vector-illustration.jpg"/>
          <p:cNvPicPr>
            <a:picLocks noChangeAspect="1" noChangeArrowheads="1"/>
          </p:cNvPicPr>
          <p:nvPr/>
        </p:nvPicPr>
        <p:blipFill>
          <a:blip r:embed="rId4" r:link="rId5">
            <a:extLst>
              <a:ext uri="{28A0092B-C50C-407E-A947-70E740481C1C}">
                <a14:useLocalDpi xmlns:a14="http://schemas.microsoft.com/office/drawing/2010/main" xmlns="" val="0"/>
              </a:ext>
            </a:extLst>
          </a:blip>
          <a:srcRect/>
          <a:stretch>
            <a:fillRect/>
          </a:stretch>
        </p:blipFill>
        <p:spPr bwMode="auto">
          <a:xfrm>
            <a:off x="251520" y="5871593"/>
            <a:ext cx="943191" cy="792088"/>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126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71600" y="1159548"/>
            <a:ext cx="7239474" cy="4717724"/>
          </a:xfrm>
          <a:prstGeom prst="rect">
            <a:avLst/>
          </a:prstGeom>
        </p:spPr>
      </p:pic>
    </p:spTree>
    <p:extLst>
      <p:ext uri="{BB962C8B-B14F-4D97-AF65-F5344CB8AC3E}">
        <p14:creationId xmlns:p14="http://schemas.microsoft.com/office/powerpoint/2010/main" xmlns="" val="3111675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35332"/>
            <a:ext cx="7128792" cy="1015663"/>
          </a:xfrm>
          <a:prstGeom prst="rect">
            <a:avLst/>
          </a:prstGeom>
          <a:noFill/>
        </p:spPr>
        <p:txBody>
          <a:bodyPr wrap="square" rtlCol="0">
            <a:spAutoFit/>
          </a:bodyPr>
          <a:lstStyle/>
          <a:p>
            <a:pPr algn="ctr"/>
            <a:r>
              <a:rPr lang="en-GB" sz="6000" b="1" u="sng" dirty="0" smtClean="0">
                <a:solidFill>
                  <a:srgbClr val="7030A0"/>
                </a:solidFill>
                <a:latin typeface="Comic Sans MS" pitchFamily="66" charset="0"/>
              </a:rPr>
              <a:t>Task </a:t>
            </a:r>
            <a:endParaRPr lang="en-GB" sz="6000" b="1" u="sng" dirty="0">
              <a:solidFill>
                <a:srgbClr val="7030A0"/>
              </a:solidFill>
              <a:latin typeface="Comic Sans MS" pitchFamily="66" charset="0"/>
            </a:endParaRPr>
          </a:p>
        </p:txBody>
      </p:sp>
      <p:pic>
        <p:nvPicPr>
          <p:cNvPr id="3" name="il_fi" descr="http://us.cdn2.123rf.com/168nwm/milinz/milinz1105/milinz110500001/9481736-cartoon-character-blinky-writing-with-big-blue-pen-vector-illustration.jpg"/>
          <p:cNvPicPr>
            <a:picLocks noChangeAspect="1" noChangeArrowheads="1"/>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8100392" y="141062"/>
            <a:ext cx="947522" cy="9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395536" y="1340768"/>
            <a:ext cx="7920880" cy="4524315"/>
          </a:xfrm>
          <a:prstGeom prst="rect">
            <a:avLst/>
          </a:prstGeom>
          <a:noFill/>
        </p:spPr>
        <p:txBody>
          <a:bodyPr wrap="square" rtlCol="0">
            <a:spAutoFit/>
          </a:bodyPr>
          <a:lstStyle/>
          <a:p>
            <a:pPr algn="ctr"/>
            <a:r>
              <a:rPr lang="en-GB" sz="2400" dirty="0" smtClean="0">
                <a:latin typeface="Comic Sans MS" pitchFamily="66" charset="0"/>
              </a:rPr>
              <a:t>Using the </a:t>
            </a:r>
            <a:r>
              <a:rPr lang="en-GB" sz="2400" b="1" dirty="0" smtClean="0">
                <a:solidFill>
                  <a:srgbClr val="FF3399"/>
                </a:solidFill>
                <a:latin typeface="Comic Sans MS" pitchFamily="66" charset="0"/>
              </a:rPr>
              <a:t>Modernity Scotland hand-out </a:t>
            </a:r>
            <a:r>
              <a:rPr lang="en-GB" sz="2400" b="1" u="sng" dirty="0" smtClean="0">
                <a:solidFill>
                  <a:srgbClr val="FF3399"/>
                </a:solidFill>
                <a:latin typeface="Comic Sans MS" pitchFamily="66" charset="0"/>
              </a:rPr>
              <a:t>‘How Powerful is the Tabloid Press’</a:t>
            </a:r>
            <a:r>
              <a:rPr lang="en-GB" sz="2400" dirty="0" smtClean="0">
                <a:latin typeface="Comic Sans MS" pitchFamily="66" charset="0"/>
              </a:rPr>
              <a:t>, highlight evidence to show that the media does have an influence over decision making.</a:t>
            </a:r>
          </a:p>
          <a:p>
            <a:r>
              <a:rPr lang="en-GB" sz="2400" b="1" u="sng" dirty="0" smtClean="0">
                <a:solidFill>
                  <a:srgbClr val="FF3399"/>
                </a:solidFill>
                <a:latin typeface="Comic Sans MS" pitchFamily="66" charset="0"/>
              </a:rPr>
              <a:t>Questions</a:t>
            </a:r>
            <a:endParaRPr lang="en-GB" sz="2400" b="1" u="sng" dirty="0">
              <a:solidFill>
                <a:srgbClr val="FF3399"/>
              </a:solidFill>
              <a:latin typeface="Comic Sans MS" pitchFamily="66" charset="0"/>
            </a:endParaRPr>
          </a:p>
          <a:p>
            <a:pPr marL="457200" indent="-457200">
              <a:buFont typeface="+mj-lt"/>
              <a:buAutoNum type="arabicPeriod"/>
            </a:pPr>
            <a:r>
              <a:rPr lang="en-GB" sz="2400" dirty="0" smtClean="0">
                <a:latin typeface="Comic Sans MS" pitchFamily="66" charset="0"/>
              </a:rPr>
              <a:t>Why </a:t>
            </a:r>
            <a:r>
              <a:rPr lang="en-GB" sz="2400" dirty="0">
                <a:latin typeface="Comic Sans MS" pitchFamily="66" charset="0"/>
              </a:rPr>
              <a:t>was Tony Blair so keen that Labour obtained the support of </a:t>
            </a:r>
            <a:r>
              <a:rPr lang="en-GB" sz="2400" i="1" dirty="0">
                <a:latin typeface="Comic Sans MS" pitchFamily="66" charset="0"/>
              </a:rPr>
              <a:t>The Sun</a:t>
            </a:r>
            <a:r>
              <a:rPr lang="en-GB" sz="2400" dirty="0">
                <a:latin typeface="Comic Sans MS" pitchFamily="66" charset="0"/>
              </a:rPr>
              <a:t>?</a:t>
            </a:r>
          </a:p>
          <a:p>
            <a:pPr marL="457200" indent="-457200">
              <a:buFont typeface="+mj-lt"/>
              <a:buAutoNum type="arabicPeriod"/>
            </a:pPr>
            <a:r>
              <a:rPr lang="en-GB" sz="2400" dirty="0">
                <a:latin typeface="Comic Sans MS" pitchFamily="66" charset="0"/>
              </a:rPr>
              <a:t>What did David Clark mean when he said that Tony Blair's real Europe Minister was </a:t>
            </a:r>
            <a:r>
              <a:rPr lang="en-GB" sz="2400" i="1" dirty="0">
                <a:latin typeface="Comic Sans MS" pitchFamily="66" charset="0"/>
              </a:rPr>
              <a:t>The Sun's</a:t>
            </a:r>
            <a:r>
              <a:rPr lang="en-GB" sz="2400" dirty="0">
                <a:latin typeface="Comic Sans MS" pitchFamily="66" charset="0"/>
              </a:rPr>
              <a:t> political editor?</a:t>
            </a:r>
          </a:p>
          <a:p>
            <a:endParaRPr lang="en-GB" sz="2400" dirty="0" smtClean="0">
              <a:latin typeface="Comic Sans MS" pitchFamily="66" charset="0"/>
            </a:endParaRPr>
          </a:p>
          <a:p>
            <a:pPr algn="ctr"/>
            <a:r>
              <a:rPr lang="en-GB" sz="2400" dirty="0" smtClean="0">
                <a:latin typeface="Comic Sans MS" pitchFamily="66" charset="0"/>
              </a:rPr>
              <a:t> </a:t>
            </a:r>
            <a:endParaRPr lang="en-GB" sz="2400" dirty="0">
              <a:latin typeface="Comic Sans MS" pitchFamily="66" charset="0"/>
            </a:endParaRPr>
          </a:p>
        </p:txBody>
      </p:sp>
      <p:pic>
        <p:nvPicPr>
          <p:cNvPr id="5" name="Picture 2" descr="MC900440424[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442" y="251841"/>
            <a:ext cx="1128217" cy="799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C:\Users\fs2642c\AppData\Local\Microsoft\Windows\Temporary Internet Files\Content.IE5\VS10SYJC\MC900383974[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28511" y="4797152"/>
            <a:ext cx="1743761" cy="192115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stabilo-boss-highlighters-assorted-pack-8"/>
          <p:cNvPicPr>
            <a:picLocks noChangeAspect="1" noChangeArrowheads="1"/>
          </p:cNvPicPr>
          <p:nvPr/>
        </p:nvPicPr>
        <p:blipFill>
          <a:blip r:embed="rId6">
            <a:extLst>
              <a:ext uri="{28A0092B-C50C-407E-A947-70E740481C1C}">
                <a14:useLocalDpi xmlns:a14="http://schemas.microsoft.com/office/drawing/2010/main" xmlns="" val="0"/>
              </a:ext>
            </a:extLst>
          </a:blip>
          <a:srcRect t="22829" b="25851"/>
          <a:stretch>
            <a:fillRect/>
          </a:stretch>
        </p:blipFill>
        <p:spPr bwMode="auto">
          <a:xfrm>
            <a:off x="323528" y="5540687"/>
            <a:ext cx="2232248" cy="114548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2153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47864"/>
          </a:xfrm>
          <a:prstGeom prst="rect">
            <a:avLst/>
          </a:prstGeom>
          <a:noFill/>
        </p:spPr>
        <p:txBody>
          <a:bodyPr wrap="square" rtlCol="0">
            <a:spAutoFit/>
          </a:bodyPr>
          <a:lstStyle/>
          <a:p>
            <a:pPr algn="ctr"/>
            <a:r>
              <a:rPr lang="en-GB" sz="4400" b="1" u="sng" dirty="0" smtClean="0">
                <a:solidFill>
                  <a:srgbClr val="7030A0"/>
                </a:solidFill>
                <a:latin typeface="Comic Sans MS" pitchFamily="66" charset="0"/>
              </a:rPr>
              <a:t>Television and Radio</a:t>
            </a:r>
          </a:p>
          <a:p>
            <a:pPr algn="ctr"/>
            <a:endParaRPr lang="en-GB" sz="3200" dirty="0">
              <a:latin typeface="Comic Sans MS" pitchFamily="66" charset="0"/>
            </a:endParaRPr>
          </a:p>
          <a:p>
            <a:pPr marL="285750" lvl="0" indent="-285750">
              <a:buFont typeface="Arial" pitchFamily="34" charset="0"/>
              <a:buChar char="•"/>
            </a:pPr>
            <a:r>
              <a:rPr lang="en-US" dirty="0">
                <a:latin typeface="Comic Sans MS" pitchFamily="66" charset="0"/>
              </a:rPr>
              <a:t>Television is the main source of political information for most voters. </a:t>
            </a:r>
            <a:endParaRPr lang="en-US" dirty="0" smtClean="0">
              <a:latin typeface="Comic Sans MS" pitchFamily="66" charset="0"/>
            </a:endParaRPr>
          </a:p>
          <a:p>
            <a:pPr marL="285750" lvl="0" indent="-285750">
              <a:buFont typeface="Arial" pitchFamily="34" charset="0"/>
              <a:buChar char="•"/>
            </a:pPr>
            <a:r>
              <a:rPr lang="en-US" dirty="0" smtClean="0">
                <a:latin typeface="Comic Sans MS" pitchFamily="66" charset="0"/>
              </a:rPr>
              <a:t>Political </a:t>
            </a:r>
            <a:r>
              <a:rPr lang="en-US" dirty="0">
                <a:latin typeface="Comic Sans MS" pitchFamily="66" charset="0"/>
              </a:rPr>
              <a:t>parties are aware of this and try to get their politicians seen on the television </a:t>
            </a:r>
            <a:r>
              <a:rPr lang="en-US" dirty="0" smtClean="0">
                <a:latin typeface="Comic Sans MS" pitchFamily="66" charset="0"/>
              </a:rPr>
              <a:t>. Senior politicians will try and get as much coverage. </a:t>
            </a:r>
          </a:p>
          <a:p>
            <a:pPr marL="285750" lvl="0" indent="-285750">
              <a:buFont typeface="Arial" pitchFamily="34" charset="0"/>
              <a:buChar char="•"/>
            </a:pPr>
            <a:r>
              <a:rPr lang="en-US" dirty="0" smtClean="0">
                <a:latin typeface="Comic Sans MS" pitchFamily="66" charset="0"/>
              </a:rPr>
              <a:t>Also</a:t>
            </a:r>
            <a:r>
              <a:rPr lang="en-US" dirty="0">
                <a:latin typeface="Comic Sans MS" pitchFamily="66" charset="0"/>
              </a:rPr>
              <a:t>, political parties spend a large amount of money on party political broadcasts</a:t>
            </a:r>
            <a:r>
              <a:rPr lang="en-US" dirty="0" smtClean="0">
                <a:latin typeface="Comic Sans MS" pitchFamily="66" charset="0"/>
              </a:rPr>
              <a:t>.</a:t>
            </a:r>
          </a:p>
          <a:p>
            <a:pPr marL="285750" lvl="0" indent="-285750">
              <a:buFont typeface="Arial" pitchFamily="34" charset="0"/>
              <a:buChar char="•"/>
            </a:pPr>
            <a:r>
              <a:rPr lang="en-US" dirty="0" smtClean="0">
                <a:latin typeface="Comic Sans MS" pitchFamily="66" charset="0"/>
              </a:rPr>
              <a:t>The Today programme, broadcast on BBC Radio 4 between 6am and 9am everyday and sets the news agenda for the day ahead. Any story that breaks here will dominate the news. </a:t>
            </a:r>
          </a:p>
          <a:p>
            <a:pPr marL="285750" indent="-285750">
              <a:buFont typeface="Arial" pitchFamily="34" charset="0"/>
              <a:buChar char="•"/>
            </a:pPr>
            <a:r>
              <a:rPr lang="en-US" dirty="0">
                <a:latin typeface="Comic Sans MS" pitchFamily="66" charset="0"/>
              </a:rPr>
              <a:t>The media has the ability to set the agenda and tone of political coverage. If a big story appears on the breakfast news, then politicians will have to respond to it in interviews </a:t>
            </a:r>
            <a:r>
              <a:rPr lang="en-US" dirty="0" smtClean="0">
                <a:latin typeface="Comic Sans MS" pitchFamily="66" charset="0"/>
              </a:rPr>
              <a:t>during </a:t>
            </a:r>
            <a:r>
              <a:rPr lang="en-US" dirty="0">
                <a:latin typeface="Comic Sans MS" pitchFamily="66" charset="0"/>
              </a:rPr>
              <a:t>that day. If they fail to do so, then the public will think that they are inadequate and doing nothing</a:t>
            </a:r>
            <a:r>
              <a:rPr lang="en-US" dirty="0" smtClean="0">
                <a:latin typeface="Comic Sans MS" pitchFamily="66" charset="0"/>
              </a:rPr>
              <a:t>. </a:t>
            </a:r>
          </a:p>
          <a:p>
            <a:pPr marL="285750" indent="-285750">
              <a:buFont typeface="Arial" pitchFamily="34" charset="0"/>
              <a:buChar char="•"/>
            </a:pPr>
            <a:r>
              <a:rPr lang="en-GB" altLang="en-US" dirty="0">
                <a:latin typeface="Comic Sans MS" panose="030F0702030302020204" pitchFamily="66" charset="0"/>
              </a:rPr>
              <a:t>TV </a:t>
            </a:r>
            <a:r>
              <a:rPr lang="en-GB" altLang="en-US" dirty="0" smtClean="0">
                <a:latin typeface="Comic Sans MS" panose="030F0702030302020204" pitchFamily="66" charset="0"/>
              </a:rPr>
              <a:t>is </a:t>
            </a:r>
            <a:r>
              <a:rPr lang="en-GB" altLang="en-US" dirty="0">
                <a:latin typeface="Comic Sans MS" panose="030F0702030302020204" pitchFamily="66" charset="0"/>
              </a:rPr>
              <a:t>not allowed to be biased however </a:t>
            </a:r>
            <a:r>
              <a:rPr lang="en-GB" altLang="en-US" dirty="0" smtClean="0">
                <a:latin typeface="Comic Sans MS" panose="030F0702030302020204" pitchFamily="66" charset="0"/>
              </a:rPr>
              <a:t>there have been examples of programmes that have had an impact and changed government policy. For example, the Jamie’ School Dinners and the Dispatches programme on Jimmy </a:t>
            </a:r>
            <a:r>
              <a:rPr lang="en-GB" altLang="en-US" dirty="0" err="1" smtClean="0">
                <a:latin typeface="Comic Sans MS" panose="030F0702030302020204" pitchFamily="66" charset="0"/>
              </a:rPr>
              <a:t>Saville</a:t>
            </a:r>
            <a:r>
              <a:rPr lang="en-GB" altLang="en-US" dirty="0" smtClean="0">
                <a:latin typeface="Comic Sans MS" panose="030F0702030302020204" pitchFamily="66" charset="0"/>
              </a:rPr>
              <a:t>. </a:t>
            </a:r>
            <a:endParaRPr lang="en-GB" dirty="0">
              <a:latin typeface="Comic Sans MS" pitchFamily="66" charset="0"/>
            </a:endParaRPr>
          </a:p>
          <a:p>
            <a:pPr marL="285750" lvl="0" indent="-285750">
              <a:buFont typeface="Arial" pitchFamily="34" charset="0"/>
              <a:buChar char="•"/>
            </a:pPr>
            <a:endParaRPr lang="en-GB" dirty="0">
              <a:latin typeface="Comic Sans MS" pitchFamily="66" charset="0"/>
            </a:endParaRPr>
          </a:p>
          <a:p>
            <a:r>
              <a:rPr lang="en-US" dirty="0"/>
              <a:t> </a:t>
            </a:r>
            <a:endParaRPr lang="en-GB" dirty="0"/>
          </a:p>
          <a:p>
            <a:pPr algn="ctr"/>
            <a:r>
              <a:rPr lang="en-GB" dirty="0" smtClean="0"/>
              <a:t> </a:t>
            </a:r>
            <a:endParaRPr lang="en-GB" dirty="0"/>
          </a:p>
        </p:txBody>
      </p:sp>
      <p:pic>
        <p:nvPicPr>
          <p:cNvPr id="2050" name="Picture 2" descr="C:\Users\fs2642c\AppData\Local\Microsoft\Windows\Temporary Internet Files\Content.IE5\YTSJBBJE\MC900432517[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51630"/>
            <a:ext cx="1260140" cy="100811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C:\Users\fs2642c\AppData\Local\Microsoft\Windows\Temporary Internet Files\Content.IE5\SDP70NLD\MC900083069[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68399" y="1"/>
            <a:ext cx="1163899" cy="10585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04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73237"/>
            <a:ext cx="8136904" cy="646331"/>
          </a:xfrm>
          <a:prstGeom prst="rect">
            <a:avLst/>
          </a:prstGeom>
          <a:noFill/>
        </p:spPr>
        <p:txBody>
          <a:bodyPr wrap="square" rtlCol="0">
            <a:spAutoFit/>
          </a:bodyPr>
          <a:lstStyle/>
          <a:p>
            <a:pPr algn="ctr"/>
            <a:r>
              <a:rPr lang="en-GB" sz="3600" b="1" u="sng" dirty="0" smtClean="0">
                <a:solidFill>
                  <a:srgbClr val="7030A0"/>
                </a:solidFill>
                <a:latin typeface="Comic Sans MS" pitchFamily="66" charset="0"/>
              </a:rPr>
              <a:t>The Media and Image</a:t>
            </a:r>
            <a:endParaRPr lang="en-GB" sz="3600" b="1" u="sng" dirty="0">
              <a:solidFill>
                <a:srgbClr val="7030A0"/>
              </a:solidFill>
              <a:latin typeface="Comic Sans MS" pitchFamily="66" charset="0"/>
            </a:endParaRPr>
          </a:p>
        </p:txBody>
      </p:sp>
      <p:sp>
        <p:nvSpPr>
          <p:cNvPr id="4" name="TextBox 3"/>
          <p:cNvSpPr txBox="1"/>
          <p:nvPr/>
        </p:nvSpPr>
        <p:spPr>
          <a:xfrm>
            <a:off x="179512" y="790739"/>
            <a:ext cx="8676456" cy="2031325"/>
          </a:xfrm>
          <a:prstGeom prst="rect">
            <a:avLst/>
          </a:prstGeom>
          <a:noFill/>
        </p:spPr>
        <p:txBody>
          <a:bodyPr wrap="square" rtlCol="0">
            <a:spAutoFit/>
          </a:bodyPr>
          <a:lstStyle/>
          <a:p>
            <a:pPr marL="285750" indent="-285750">
              <a:buFont typeface="Arial" pitchFamily="34" charset="0"/>
              <a:buChar char="•"/>
            </a:pPr>
            <a:r>
              <a:rPr lang="en-GB" dirty="0" smtClean="0">
                <a:latin typeface="Comic Sans MS" pitchFamily="66" charset="0"/>
              </a:rPr>
              <a:t>It has been said that the media, when it comes to political reporting, is far too obsessed with personalities and conflict rather than focusing on political decision making. </a:t>
            </a:r>
          </a:p>
          <a:p>
            <a:pPr marL="285750" indent="-285750">
              <a:buFont typeface="Arial" pitchFamily="34" charset="0"/>
              <a:buChar char="•"/>
            </a:pPr>
            <a:r>
              <a:rPr lang="en-GB" dirty="0" smtClean="0">
                <a:latin typeface="Comic Sans MS" pitchFamily="66" charset="0"/>
              </a:rPr>
              <a:t>As a result, politicians are far too concerned about their image in the press and will go to great lengths to get positive publicity. </a:t>
            </a:r>
          </a:p>
          <a:p>
            <a:pPr marL="285750" indent="-285750">
              <a:buFont typeface="Arial" pitchFamily="34" charset="0"/>
              <a:buChar char="•"/>
            </a:pPr>
            <a:r>
              <a:rPr lang="en-GB" dirty="0" smtClean="0">
                <a:latin typeface="Comic Sans MS" pitchFamily="66" charset="0"/>
              </a:rPr>
              <a:t>All governments hire spin doctors to communicate the work of the government to the public. </a:t>
            </a:r>
            <a:endParaRPr lang="en-GB" dirty="0">
              <a:latin typeface="Comic Sans MS" pitchFamily="66" charset="0"/>
            </a:endParaRPr>
          </a:p>
        </p:txBody>
      </p:sp>
      <p:sp>
        <p:nvSpPr>
          <p:cNvPr id="5" name="AutoShape 4">
            <a:hlinkClick r:id="rId2" highlightClick="1"/>
          </p:cNvPr>
          <p:cNvSpPr>
            <a:spLocks noChangeArrowheads="1"/>
          </p:cNvSpPr>
          <p:nvPr/>
        </p:nvSpPr>
        <p:spPr bwMode="auto">
          <a:xfrm>
            <a:off x="683568" y="3356992"/>
            <a:ext cx="3384376" cy="2520280"/>
          </a:xfrm>
          <a:prstGeom prst="actionButtonMovie">
            <a:avLst/>
          </a:prstGeom>
          <a:solidFill>
            <a:srgbClr val="FF00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3074" name="Picture 2" descr="C:\Users\fs2642c\AppData\Local\Microsoft\Windows\Temporary Internet Files\Content.IE5\SDP70NLD\MM900337033[1].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8351223" y="173237"/>
            <a:ext cx="581211" cy="511251"/>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fs2642c\AppData\Local\Microsoft\Windows\Temporary Internet Files\Content.IE5\VS10SYJC\MC900297995[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19769" y="2085338"/>
            <a:ext cx="1857069" cy="120004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517740" y="3356992"/>
            <a:ext cx="3582652" cy="3108543"/>
          </a:xfrm>
          <a:prstGeom prst="rect">
            <a:avLst/>
          </a:prstGeom>
          <a:noFill/>
        </p:spPr>
        <p:txBody>
          <a:bodyPr wrap="square" rtlCol="0">
            <a:spAutoFit/>
          </a:bodyPr>
          <a:lstStyle/>
          <a:p>
            <a:pPr algn="ctr"/>
            <a:r>
              <a:rPr lang="en-GB" sz="2800" dirty="0" smtClean="0">
                <a:latin typeface="Comic Sans MS" pitchFamily="66" charset="0"/>
              </a:rPr>
              <a:t>Watch this clip about spin doctors. </a:t>
            </a:r>
            <a:r>
              <a:rPr lang="en-GB" sz="2800" b="1" u="sng" dirty="0" smtClean="0">
                <a:solidFill>
                  <a:srgbClr val="FF3399"/>
                </a:solidFill>
                <a:latin typeface="Comic Sans MS" pitchFamily="66" charset="0"/>
              </a:rPr>
              <a:t>Think about: </a:t>
            </a:r>
          </a:p>
          <a:p>
            <a:pPr algn="ctr"/>
            <a:r>
              <a:rPr lang="en-GB" sz="2800" dirty="0" smtClean="0">
                <a:latin typeface="Comic Sans MS" pitchFamily="66" charset="0"/>
              </a:rPr>
              <a:t>Who has more power: a politician, the media or the spin doctor? </a:t>
            </a:r>
            <a:endParaRPr lang="en-GB" sz="2800" dirty="0">
              <a:latin typeface="Comic Sans MS" pitchFamily="66" charset="0"/>
            </a:endParaRPr>
          </a:p>
        </p:txBody>
      </p:sp>
    </p:spTree>
    <p:extLst>
      <p:ext uri="{BB962C8B-B14F-4D97-AF65-F5344CB8AC3E}">
        <p14:creationId xmlns:p14="http://schemas.microsoft.com/office/powerpoint/2010/main" xmlns="" val="176192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73237"/>
            <a:ext cx="8136904" cy="646331"/>
          </a:xfrm>
          <a:prstGeom prst="rect">
            <a:avLst/>
          </a:prstGeom>
          <a:noFill/>
        </p:spPr>
        <p:txBody>
          <a:bodyPr wrap="square" rtlCol="0">
            <a:spAutoFit/>
          </a:bodyPr>
          <a:lstStyle/>
          <a:p>
            <a:pPr algn="ctr"/>
            <a:r>
              <a:rPr lang="en-GB" sz="3600" b="1" u="sng" dirty="0" smtClean="0">
                <a:solidFill>
                  <a:srgbClr val="7030A0"/>
                </a:solidFill>
                <a:latin typeface="Comic Sans MS" pitchFamily="66" charset="0"/>
              </a:rPr>
              <a:t>The Role of the Spin Doctor</a:t>
            </a:r>
            <a:endParaRPr lang="en-GB" sz="3600" b="1" u="sng" dirty="0">
              <a:solidFill>
                <a:srgbClr val="7030A0"/>
              </a:solidFill>
              <a:latin typeface="Comic Sans MS" pitchFamily="66" charset="0"/>
            </a:endParaRPr>
          </a:p>
        </p:txBody>
      </p:sp>
      <p:sp>
        <p:nvSpPr>
          <p:cNvPr id="5" name="AutoShape 4">
            <a:hlinkClick r:id="rId2" highlightClick="1"/>
          </p:cNvPr>
          <p:cNvSpPr>
            <a:spLocks noChangeArrowheads="1"/>
          </p:cNvSpPr>
          <p:nvPr/>
        </p:nvSpPr>
        <p:spPr bwMode="auto">
          <a:xfrm>
            <a:off x="326628" y="3717032"/>
            <a:ext cx="2142822" cy="1357805"/>
          </a:xfrm>
          <a:prstGeom prst="actionButtonMovie">
            <a:avLst/>
          </a:prstGeom>
          <a:solidFill>
            <a:srgbClr val="FF00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8157" y="1196752"/>
            <a:ext cx="2048228" cy="2304256"/>
          </a:xfrm>
          <a:prstGeom prst="rect">
            <a:avLst/>
          </a:prstGeom>
        </p:spPr>
      </p:pic>
      <p:sp>
        <p:nvSpPr>
          <p:cNvPr id="10" name="TextBox 9"/>
          <p:cNvSpPr txBox="1"/>
          <p:nvPr/>
        </p:nvSpPr>
        <p:spPr>
          <a:xfrm>
            <a:off x="2483768" y="822903"/>
            <a:ext cx="6336704" cy="5355312"/>
          </a:xfrm>
          <a:prstGeom prst="rect">
            <a:avLst/>
          </a:prstGeom>
          <a:noFill/>
        </p:spPr>
        <p:txBody>
          <a:bodyPr wrap="square" rtlCol="0">
            <a:spAutoFit/>
          </a:bodyPr>
          <a:lstStyle/>
          <a:p>
            <a:pPr marL="342900" indent="-342900">
              <a:buFont typeface="Arial" pitchFamily="34" charset="0"/>
              <a:buChar char="•"/>
            </a:pPr>
            <a:r>
              <a:rPr lang="en-GB" dirty="0" smtClean="0">
                <a:latin typeface="Comic Sans MS" pitchFamily="66" charset="0"/>
              </a:rPr>
              <a:t>Alistair Campbell  was Tony Blair’s spin doctor. </a:t>
            </a:r>
          </a:p>
          <a:p>
            <a:pPr marL="342900" indent="-342900">
              <a:buFont typeface="Arial" pitchFamily="34" charset="0"/>
              <a:buChar char="•"/>
            </a:pPr>
            <a:r>
              <a:rPr lang="en-GB" dirty="0" smtClean="0">
                <a:latin typeface="Comic Sans MS" pitchFamily="66" charset="0"/>
              </a:rPr>
              <a:t>He changed the role of the spin doctor. He established himself as Blair’s right hand man.  </a:t>
            </a:r>
          </a:p>
          <a:p>
            <a:pPr marL="342900" indent="-342900">
              <a:buFont typeface="Arial" pitchFamily="34" charset="0"/>
              <a:buChar char="•"/>
            </a:pPr>
            <a:r>
              <a:rPr lang="en-GB" dirty="0" smtClean="0">
                <a:latin typeface="Comic Sans MS" pitchFamily="66" charset="0"/>
              </a:rPr>
              <a:t>He arguably shifted the balance of power from the media back to the politicians.  </a:t>
            </a:r>
          </a:p>
          <a:p>
            <a:pPr marL="342900" indent="-342900">
              <a:buFont typeface="Arial" pitchFamily="34" charset="0"/>
              <a:buChar char="•"/>
            </a:pPr>
            <a:r>
              <a:rPr lang="en-GB" dirty="0" smtClean="0">
                <a:latin typeface="Comic Sans MS" pitchFamily="66" charset="0"/>
              </a:rPr>
              <a:t>Neil Kinnock (previous Labour leader) had been ruined by the press and Tony Blair was very aware that he had to portray a good image to the media- hence he hired Alistair Campbell. </a:t>
            </a:r>
          </a:p>
          <a:p>
            <a:pPr marL="342900" indent="-342900">
              <a:buFont typeface="Arial" pitchFamily="34" charset="0"/>
              <a:buChar char="•"/>
            </a:pPr>
            <a:r>
              <a:rPr lang="en-GB" dirty="0" smtClean="0">
                <a:latin typeface="Comic Sans MS" pitchFamily="66" charset="0"/>
              </a:rPr>
              <a:t>He would only let the press interview politicians when they got permission from him. He also had a tendency to ‘browbeat </a:t>
            </a:r>
            <a:r>
              <a:rPr lang="en-GB" dirty="0">
                <a:latin typeface="Comic Sans MS" pitchFamily="66" charset="0"/>
              </a:rPr>
              <a:t>and cajole journalists, to fight for every comma and exclamation mark in every headline, contest every quote, challenge every piece of </a:t>
            </a:r>
            <a:r>
              <a:rPr lang="en-GB" dirty="0" smtClean="0">
                <a:latin typeface="Comic Sans MS" pitchFamily="66" charset="0"/>
              </a:rPr>
              <a:t>analysis’.</a:t>
            </a:r>
          </a:p>
          <a:p>
            <a:pPr marL="342900" indent="-342900">
              <a:buFont typeface="Arial" pitchFamily="34" charset="0"/>
              <a:buChar char="•"/>
            </a:pPr>
            <a:r>
              <a:rPr lang="en-GB" b="1" dirty="0" smtClean="0">
                <a:solidFill>
                  <a:srgbClr val="FF3399"/>
                </a:solidFill>
                <a:latin typeface="Comic Sans MS" pitchFamily="66" charset="0"/>
              </a:rPr>
              <a:t>Analysis</a:t>
            </a:r>
            <a:r>
              <a:rPr lang="en-GB" dirty="0" smtClean="0">
                <a:latin typeface="Comic Sans MS" pitchFamily="66" charset="0"/>
              </a:rPr>
              <a:t>: Labour enjoyed success and positive public opinion as Campbell was able to control what the press reported. Therefore media does not have all the control. </a:t>
            </a:r>
            <a:endParaRPr lang="en-GB" dirty="0">
              <a:latin typeface="Comic Sans MS" pitchFamily="66" charset="0"/>
            </a:endParaRPr>
          </a:p>
        </p:txBody>
      </p:sp>
      <p:pic>
        <p:nvPicPr>
          <p:cNvPr id="13" name="Picture 3" descr="C:\Users\fs2642c\AppData\Local\Microsoft\Windows\Temporary Internet Files\Content.IE5\VS10SYJC\MC900297995[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943" y="93315"/>
            <a:ext cx="1522773" cy="98402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4139952" y="5818038"/>
            <a:ext cx="4104456" cy="923330"/>
          </a:xfrm>
          <a:prstGeom prst="rect">
            <a:avLst/>
          </a:prstGeom>
          <a:noFill/>
        </p:spPr>
        <p:txBody>
          <a:bodyPr wrap="square" rtlCol="0">
            <a:spAutoFit/>
          </a:bodyPr>
          <a:lstStyle/>
          <a:p>
            <a:pPr algn="ctr"/>
            <a:r>
              <a:rPr lang="en-GB" b="1" dirty="0" smtClean="0">
                <a:solidFill>
                  <a:srgbClr val="FF3399"/>
                </a:solidFill>
                <a:latin typeface="Comic Sans MS" pitchFamily="66" charset="0"/>
              </a:rPr>
              <a:t>Watch these video clips. </a:t>
            </a:r>
          </a:p>
          <a:p>
            <a:pPr algn="ctr"/>
            <a:r>
              <a:rPr lang="en-GB" dirty="0" smtClean="0">
                <a:latin typeface="Comic Sans MS" pitchFamily="66" charset="0"/>
              </a:rPr>
              <a:t>Note down the examples of political spin</a:t>
            </a:r>
            <a:endParaRPr lang="en-GB" dirty="0">
              <a:latin typeface="Comic Sans MS" pitchFamily="66" charset="0"/>
            </a:endParaRPr>
          </a:p>
        </p:txBody>
      </p:sp>
      <p:pic>
        <p:nvPicPr>
          <p:cNvPr id="1026" name="Picture 2" descr="C:\Users\fs2642c\AppData\Local\Microsoft\Windows\Temporary Internet Files\Content.IE5\NZ8O1DP0\MC900030308[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23814" y="6008931"/>
            <a:ext cx="1193186" cy="680063"/>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fs2642c\AppData\Local\Microsoft\Windows\Temporary Internet Files\Content.IE5\VS10SYJC\MC900059639[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28384" y="5470539"/>
            <a:ext cx="915682" cy="1523069"/>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AutoShape 4">
            <a:hlinkClick r:id="rId7" highlightClick="1"/>
          </p:cNvPr>
          <p:cNvSpPr>
            <a:spLocks noChangeArrowheads="1"/>
          </p:cNvSpPr>
          <p:nvPr/>
        </p:nvSpPr>
        <p:spPr bwMode="auto">
          <a:xfrm>
            <a:off x="327324" y="5227237"/>
            <a:ext cx="2142822" cy="1357805"/>
          </a:xfrm>
          <a:prstGeom prst="actionButtonMovie">
            <a:avLst/>
          </a:prstGeom>
          <a:solidFill>
            <a:srgbClr val="FF00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146867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9392"/>
            <a:ext cx="8496944" cy="769441"/>
          </a:xfrm>
          <a:prstGeom prst="rect">
            <a:avLst/>
          </a:prstGeom>
          <a:noFill/>
        </p:spPr>
        <p:txBody>
          <a:bodyPr wrap="square" rtlCol="0">
            <a:spAutoFit/>
          </a:bodyPr>
          <a:lstStyle/>
          <a:p>
            <a:pPr algn="ctr"/>
            <a:r>
              <a:rPr lang="en-GB" sz="4400" b="1" u="sng" dirty="0" smtClean="0">
                <a:solidFill>
                  <a:srgbClr val="7030A0"/>
                </a:solidFill>
                <a:latin typeface="Comic Sans MS" pitchFamily="66" charset="0"/>
              </a:rPr>
              <a:t>Image and the Media</a:t>
            </a:r>
            <a:endParaRPr lang="en-GB" sz="4400" b="1" u="sng" dirty="0">
              <a:solidFill>
                <a:srgbClr val="7030A0"/>
              </a:solidFill>
              <a:latin typeface="Comic Sans MS" pitchFamily="66" charset="0"/>
            </a:endParaRPr>
          </a:p>
        </p:txBody>
      </p:sp>
      <p:sp>
        <p:nvSpPr>
          <p:cNvPr id="3" name="TextBox 2"/>
          <p:cNvSpPr txBox="1"/>
          <p:nvPr/>
        </p:nvSpPr>
        <p:spPr>
          <a:xfrm>
            <a:off x="107504" y="620688"/>
            <a:ext cx="8928992" cy="4708981"/>
          </a:xfrm>
          <a:prstGeom prst="rect">
            <a:avLst/>
          </a:prstGeom>
          <a:noFill/>
        </p:spPr>
        <p:txBody>
          <a:bodyPr wrap="square" rtlCol="0">
            <a:spAutoFit/>
          </a:bodyPr>
          <a:lstStyle/>
          <a:p>
            <a:pPr marL="342900" indent="-342900">
              <a:buFont typeface="Arial" pitchFamily="34" charset="0"/>
              <a:buChar char="•"/>
            </a:pPr>
            <a:r>
              <a:rPr lang="en-US" sz="2000" dirty="0" smtClean="0">
                <a:latin typeface="Comic Sans MS" pitchFamily="66" charset="0"/>
              </a:rPr>
              <a:t>The media focus on the image of the leader and this can have an impact upon decision making. </a:t>
            </a:r>
          </a:p>
          <a:p>
            <a:pPr marL="342900" indent="-342900">
              <a:buFont typeface="Arial" pitchFamily="34" charset="0"/>
              <a:buChar char="•"/>
            </a:pPr>
            <a:r>
              <a:rPr lang="en-US" sz="2000" dirty="0" smtClean="0">
                <a:latin typeface="Comic Sans MS" pitchFamily="66" charset="0"/>
              </a:rPr>
              <a:t>It will influence who political parties will put forward as candidates and they may not be the best person for the role.</a:t>
            </a:r>
          </a:p>
          <a:p>
            <a:pPr marL="342900" indent="-342900">
              <a:buFont typeface="Arial" pitchFamily="34" charset="0"/>
              <a:buChar char="•"/>
            </a:pPr>
            <a:r>
              <a:rPr lang="en-US" sz="2000" dirty="0" smtClean="0">
                <a:latin typeface="Comic Sans MS" pitchFamily="66" charset="0"/>
              </a:rPr>
              <a:t>It could be a case of image </a:t>
            </a:r>
            <a:r>
              <a:rPr lang="en-US" sz="2000" dirty="0">
                <a:latin typeface="Comic Sans MS" pitchFamily="66" charset="0"/>
              </a:rPr>
              <a:t>over </a:t>
            </a:r>
            <a:r>
              <a:rPr lang="en-US" sz="2000" dirty="0" smtClean="0">
                <a:latin typeface="Comic Sans MS" pitchFamily="66" charset="0"/>
              </a:rPr>
              <a:t>substance. </a:t>
            </a:r>
            <a:r>
              <a:rPr lang="en-US" sz="2000" dirty="0">
                <a:latin typeface="Comic Sans MS" pitchFamily="66" charset="0"/>
              </a:rPr>
              <a:t>Are leaders chosen because they have a winning smile and appear smart rather than for their </a:t>
            </a:r>
            <a:r>
              <a:rPr lang="en-US" sz="2000" dirty="0" smtClean="0">
                <a:latin typeface="Comic Sans MS" pitchFamily="66" charset="0"/>
              </a:rPr>
              <a:t>policies? </a:t>
            </a:r>
          </a:p>
          <a:p>
            <a:pPr marL="342900" indent="-342900">
              <a:buFont typeface="Arial" pitchFamily="34" charset="0"/>
              <a:buChar char="•"/>
            </a:pPr>
            <a:r>
              <a:rPr lang="en-US" sz="2000" dirty="0" smtClean="0">
                <a:latin typeface="Comic Sans MS" pitchFamily="66" charset="0"/>
              </a:rPr>
              <a:t>Some </a:t>
            </a:r>
            <a:r>
              <a:rPr lang="en-US" sz="2000" dirty="0">
                <a:latin typeface="Comic Sans MS" pitchFamily="66" charset="0"/>
              </a:rPr>
              <a:t>believe Tony Blair became Labour leader ahead of Gordon Brown because he appealed to women </a:t>
            </a:r>
            <a:r>
              <a:rPr lang="en-US" sz="2000" dirty="0" smtClean="0">
                <a:latin typeface="Comic Sans MS" pitchFamily="66" charset="0"/>
              </a:rPr>
              <a:t>voters. Tony Blair was seen as the ‘modernising’ force of the Labour party. </a:t>
            </a:r>
          </a:p>
          <a:p>
            <a:pPr marL="342900" indent="-342900">
              <a:buFont typeface="Arial" pitchFamily="34" charset="0"/>
              <a:buChar char="•"/>
            </a:pPr>
            <a:r>
              <a:rPr lang="en-GB" sz="2000" dirty="0">
                <a:latin typeface="Comic Sans MS" pitchFamily="66" charset="0"/>
              </a:rPr>
              <a:t>Blair's personality - and his ability to connect with people through television </a:t>
            </a:r>
            <a:r>
              <a:rPr lang="en-GB" sz="2000" dirty="0" smtClean="0">
                <a:latin typeface="Comic Sans MS" pitchFamily="66" charset="0"/>
              </a:rPr>
              <a:t>– was central </a:t>
            </a:r>
            <a:r>
              <a:rPr lang="en-GB" sz="2000" dirty="0">
                <a:latin typeface="Comic Sans MS" pitchFamily="66" charset="0"/>
              </a:rPr>
              <a:t>to Labour's </a:t>
            </a:r>
            <a:r>
              <a:rPr lang="en-GB" sz="2000" dirty="0" smtClean="0">
                <a:latin typeface="Comic Sans MS" pitchFamily="66" charset="0"/>
              </a:rPr>
              <a:t>appeal</a:t>
            </a:r>
            <a:r>
              <a:rPr lang="en-GB" sz="2000" dirty="0">
                <a:latin typeface="Comic Sans MS" pitchFamily="66" charset="0"/>
              </a:rPr>
              <a:t> </a:t>
            </a:r>
            <a:r>
              <a:rPr lang="en-GB" sz="2000" dirty="0" smtClean="0">
                <a:latin typeface="Comic Sans MS" pitchFamily="66" charset="0"/>
              </a:rPr>
              <a:t>and that it is why he was the preferred choice. </a:t>
            </a:r>
          </a:p>
          <a:p>
            <a:pPr marL="342900" indent="-342900">
              <a:buFont typeface="Arial" pitchFamily="34" charset="0"/>
              <a:buChar char="•"/>
            </a:pPr>
            <a:r>
              <a:rPr lang="en-GB" sz="2000" dirty="0" smtClean="0">
                <a:latin typeface="Comic Sans MS" pitchFamily="66" charset="0"/>
              </a:rPr>
              <a:t>Gordon Brown was portrayed very negatively in the media and he los the 2010 General Election.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65654" y="4883097"/>
            <a:ext cx="1578346" cy="200904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20329" y="4883097"/>
            <a:ext cx="1545326" cy="1922235"/>
          </a:xfrm>
          <a:prstGeom prst="rect">
            <a:avLst/>
          </a:prstGeom>
        </p:spPr>
      </p:pic>
      <p:pic>
        <p:nvPicPr>
          <p:cNvPr id="2050" name="Picture 2" descr="C:\Users\fs2642c\AppData\Local\Microsoft\Windows\Temporary Internet Files\Content.IE5\NZ8O1DP0\MC900229443[2].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035" y="5307688"/>
            <a:ext cx="1545637" cy="158445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il_fi" descr="http://us.cdn2.123rf.com/168nwm/milinz/milinz1105/milinz110500001/9481736-cartoon-character-blinky-writing-with-big-blue-pen-vector-illustration.jpg"/>
          <p:cNvPicPr>
            <a:picLocks noChangeAspect="1" noChangeArrowheads="1"/>
          </p:cNvPicPr>
          <p:nvPr/>
        </p:nvPicPr>
        <p:blipFill>
          <a:blip r:embed="rId5" r:link="rId6">
            <a:extLst>
              <a:ext uri="{28A0092B-C50C-407E-A947-70E740481C1C}">
                <a14:useLocalDpi xmlns:a14="http://schemas.microsoft.com/office/drawing/2010/main" xmlns="" val="0"/>
              </a:ext>
            </a:extLst>
          </a:blip>
          <a:srcRect/>
          <a:stretch>
            <a:fillRect/>
          </a:stretch>
        </p:blipFill>
        <p:spPr bwMode="auto">
          <a:xfrm>
            <a:off x="8258621" y="116632"/>
            <a:ext cx="777875" cy="653256"/>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081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9175"/>
            <a:ext cx="8229600" cy="1143000"/>
          </a:xfrm>
        </p:spPr>
        <p:txBody>
          <a:bodyPr>
            <a:normAutofit/>
          </a:bodyPr>
          <a:lstStyle/>
          <a:p>
            <a:r>
              <a:rPr lang="en-GB" altLang="en-US" sz="4000" b="1" u="sng" dirty="0" smtClean="0">
                <a:solidFill>
                  <a:srgbClr val="7030A0"/>
                </a:solidFill>
                <a:latin typeface="Comic Sans MS" panose="030F0702030302020204" pitchFamily="66" charset="0"/>
              </a:rPr>
              <a:t>Media scrutiny</a:t>
            </a:r>
            <a:endParaRPr lang="en-US" altLang="en-US" sz="4000" b="1" u="sng" dirty="0" smtClean="0">
              <a:solidFill>
                <a:srgbClr val="7030A0"/>
              </a:solidFill>
              <a:latin typeface="Comic Sans MS" panose="030F0702030302020204" pitchFamily="66" charset="0"/>
            </a:endParaRPr>
          </a:p>
        </p:txBody>
      </p:sp>
      <p:sp>
        <p:nvSpPr>
          <p:cNvPr id="3" name="Content Placeholder 2"/>
          <p:cNvSpPr>
            <a:spLocks noGrp="1"/>
          </p:cNvSpPr>
          <p:nvPr>
            <p:ph idx="4294967295"/>
          </p:nvPr>
        </p:nvSpPr>
        <p:spPr>
          <a:xfrm>
            <a:off x="611560" y="1268760"/>
            <a:ext cx="4296641" cy="4351338"/>
          </a:xfrm>
        </p:spPr>
        <p:txBody>
          <a:bodyPr>
            <a:noAutofit/>
          </a:bodyPr>
          <a:lstStyle/>
          <a:p>
            <a:r>
              <a:rPr lang="en-GB" altLang="en-US" sz="2400" dirty="0" smtClean="0">
                <a:latin typeface="Comic Sans MS" panose="030F0702030302020204" pitchFamily="66" charset="0"/>
              </a:rPr>
              <a:t>The Media do play a hugely important role in ensuring those in power are held to account.</a:t>
            </a:r>
          </a:p>
          <a:p>
            <a:r>
              <a:rPr lang="en-GB" altLang="en-US" sz="2400" dirty="0" smtClean="0">
                <a:latin typeface="Comic Sans MS" panose="030F0702030302020204" pitchFamily="66" charset="0"/>
              </a:rPr>
              <a:t>Without journalists investigating the public would often not be aware of what is going on in Parliament</a:t>
            </a:r>
          </a:p>
          <a:p>
            <a:r>
              <a:rPr lang="en-GB" altLang="en-US" sz="2400" dirty="0" smtClean="0">
                <a:latin typeface="Comic Sans MS" panose="030F0702030302020204" pitchFamily="66" charset="0"/>
              </a:rPr>
              <a:t>The media broke the story on the expense scandal.  </a:t>
            </a:r>
            <a:endParaRPr lang="en-GB" altLang="en-US" sz="2400" dirty="0">
              <a:latin typeface="Comic Sans MS" panose="030F0702030302020204" pitchFamily="66" charset="0"/>
            </a:endParaRPr>
          </a:p>
          <a:p>
            <a:r>
              <a:rPr lang="en-GB" altLang="en-US" sz="2400" dirty="0" smtClean="0">
                <a:latin typeface="Comic Sans MS" panose="030F0702030302020204" pitchFamily="66" charset="0"/>
              </a:rPr>
              <a:t>The biggest political scandal in recent years</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80112" y="1484784"/>
            <a:ext cx="3078000" cy="4104000"/>
          </a:xfrm>
          <a:prstGeom prst="rect">
            <a:avLst/>
          </a:prstGeom>
        </p:spPr>
      </p:pic>
      <p:pic>
        <p:nvPicPr>
          <p:cNvPr id="5" name="il_fi" descr="http://www.dreamstime.com/earth-cartoon-mascot-character-talking-thumb13786863.jpg"/>
          <p:cNvPicPr>
            <a:picLocks noChangeAspect="1" noChangeArrowheads="1"/>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0" y="0"/>
            <a:ext cx="1296988" cy="1049337"/>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2716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88640"/>
            <a:ext cx="7920880" cy="923330"/>
          </a:xfrm>
          <a:prstGeom prst="rect">
            <a:avLst/>
          </a:prstGeom>
          <a:noFill/>
        </p:spPr>
        <p:txBody>
          <a:bodyPr wrap="square" rtlCol="0">
            <a:spAutoFit/>
          </a:bodyPr>
          <a:lstStyle/>
          <a:p>
            <a:pPr algn="ctr"/>
            <a:r>
              <a:rPr lang="en-GB" sz="3600" b="1" u="sng" dirty="0" smtClean="0">
                <a:solidFill>
                  <a:srgbClr val="7030A0"/>
                </a:solidFill>
                <a:latin typeface="Comic Sans MS" pitchFamily="66" charset="0"/>
              </a:rPr>
              <a:t>Holding representatives to account</a:t>
            </a:r>
          </a:p>
          <a:p>
            <a:endParaRPr lang="en-GB" dirty="0"/>
          </a:p>
        </p:txBody>
      </p:sp>
      <p:sp>
        <p:nvSpPr>
          <p:cNvPr id="3" name="TextBox 2"/>
          <p:cNvSpPr txBox="1"/>
          <p:nvPr/>
        </p:nvSpPr>
        <p:spPr>
          <a:xfrm>
            <a:off x="179512" y="2780928"/>
            <a:ext cx="8856984" cy="1200329"/>
          </a:xfrm>
          <a:prstGeom prst="rect">
            <a:avLst/>
          </a:prstGeom>
          <a:noFill/>
        </p:spPr>
        <p:txBody>
          <a:bodyPr wrap="square" rtlCol="0">
            <a:spAutoFit/>
          </a:bodyPr>
          <a:lstStyle/>
          <a:p>
            <a:r>
              <a:rPr lang="en-US" dirty="0"/>
              <a:t> </a:t>
            </a:r>
            <a:endParaRPr lang="en-GB" dirty="0"/>
          </a:p>
          <a:p>
            <a:endParaRPr lang="en-GB" dirty="0" smtClean="0"/>
          </a:p>
          <a:p>
            <a:r>
              <a:rPr lang="en-US" dirty="0"/>
              <a:t> </a:t>
            </a:r>
            <a:endParaRPr lang="en-GB" dirty="0"/>
          </a:p>
          <a:p>
            <a:endParaRPr lang="en-GB" dirty="0"/>
          </a:p>
        </p:txBody>
      </p:sp>
      <p:sp>
        <p:nvSpPr>
          <p:cNvPr id="4" name="TextBox 3"/>
          <p:cNvSpPr txBox="1"/>
          <p:nvPr/>
        </p:nvSpPr>
        <p:spPr>
          <a:xfrm>
            <a:off x="318794" y="836712"/>
            <a:ext cx="8352928" cy="5632311"/>
          </a:xfrm>
          <a:prstGeom prst="rect">
            <a:avLst/>
          </a:prstGeom>
          <a:noFill/>
        </p:spPr>
        <p:txBody>
          <a:bodyPr wrap="square" rtlCol="0">
            <a:spAutoFit/>
          </a:bodyPr>
          <a:lstStyle/>
          <a:p>
            <a:pPr marL="342900" indent="-342900">
              <a:buFont typeface="Arial" pitchFamily="34" charset="0"/>
              <a:buChar char="•"/>
            </a:pPr>
            <a:r>
              <a:rPr lang="en-GB" sz="2000" dirty="0" smtClean="0">
                <a:latin typeface="Comic Sans MS" pitchFamily="66" charset="0"/>
              </a:rPr>
              <a:t>In a democracy the media have the responsibility to keep a check on the work of the government and hold them to account.</a:t>
            </a:r>
          </a:p>
          <a:p>
            <a:pPr marL="342900" indent="-342900">
              <a:buFont typeface="Arial" pitchFamily="34" charset="0"/>
              <a:buChar char="•"/>
            </a:pPr>
            <a:r>
              <a:rPr lang="en-GB" sz="2000" dirty="0" smtClean="0">
                <a:latin typeface="Comic Sans MS" pitchFamily="66" charset="0"/>
              </a:rPr>
              <a:t>In recent times, some newspapers have uncovered scandals and as a result the work of the government has been impacted. </a:t>
            </a:r>
          </a:p>
          <a:p>
            <a:pPr marL="342900" indent="-342900">
              <a:buFont typeface="Arial" pitchFamily="34" charset="0"/>
              <a:buChar char="•"/>
            </a:pPr>
            <a:r>
              <a:rPr lang="en-GB" sz="2000" dirty="0" smtClean="0">
                <a:latin typeface="Comic Sans MS" pitchFamily="66" charset="0"/>
              </a:rPr>
              <a:t>The Telegraph newspaper uncovered the expenses scandal 5 years ago. David Cameron has recently admitted that the public’s anger over the expenses scandal is still ‘raw’ and needs to be acted on. </a:t>
            </a:r>
          </a:p>
          <a:p>
            <a:pPr marL="342900" indent="-342900">
              <a:buFont typeface="Arial" pitchFamily="34" charset="0"/>
              <a:buChar char="•"/>
            </a:pPr>
            <a:r>
              <a:rPr lang="en-GB" sz="2000" dirty="0" smtClean="0">
                <a:latin typeface="Comic Sans MS" pitchFamily="66" charset="0"/>
              </a:rPr>
              <a:t>In 2010, because of the scandal, the government reformed the expenses system making it more ‘transparent’</a:t>
            </a:r>
          </a:p>
          <a:p>
            <a:pPr marL="342900" indent="-342900">
              <a:buFont typeface="Arial" pitchFamily="34" charset="0"/>
              <a:buChar char="•"/>
            </a:pPr>
            <a:r>
              <a:rPr lang="en-GB" sz="2000" dirty="0" smtClean="0">
                <a:latin typeface="Comic Sans MS" pitchFamily="66" charset="0"/>
              </a:rPr>
              <a:t>The scandal has continued with Maria Miller, Culture Secretary, being accused of breaking the rules by claiming expenses for a second house. </a:t>
            </a:r>
          </a:p>
          <a:p>
            <a:pPr marL="342900" indent="-342900">
              <a:buFont typeface="Arial" pitchFamily="34" charset="0"/>
              <a:buChar char="•"/>
            </a:pPr>
            <a:r>
              <a:rPr lang="en-GB" sz="2000" dirty="0" smtClean="0">
                <a:latin typeface="Comic Sans MS" pitchFamily="66" charset="0"/>
              </a:rPr>
              <a:t>She faced heavy and severe criticism in the press.</a:t>
            </a:r>
          </a:p>
          <a:p>
            <a:pPr marL="342900" indent="-342900">
              <a:buFont typeface="Arial" pitchFamily="34" charset="0"/>
              <a:buChar char="•"/>
            </a:pPr>
            <a:r>
              <a:rPr lang="en-GB" sz="2000" dirty="0" smtClean="0">
                <a:latin typeface="Comic Sans MS" pitchFamily="66" charset="0"/>
              </a:rPr>
              <a:t>Social media such as Twitter highlighted that the public were outraged and that she should resign. </a:t>
            </a:r>
          </a:p>
          <a:p>
            <a:pPr marL="342900" indent="-342900">
              <a:buFont typeface="Arial" pitchFamily="34" charset="0"/>
              <a:buChar char="•"/>
            </a:pPr>
            <a:r>
              <a:rPr lang="en-GB" sz="2000" dirty="0" smtClean="0">
                <a:latin typeface="Comic Sans MS" pitchFamily="66" charset="0"/>
              </a:rPr>
              <a:t>She  bowed to pressure from the media and resigned. Cameron also faced severe criticism as he refused to sack her. </a:t>
            </a:r>
            <a:endParaRPr lang="en-GB" sz="2000" dirty="0">
              <a:latin typeface="Comic Sans MS" pitchFamily="66" charset="0"/>
            </a:endParaRPr>
          </a:p>
        </p:txBody>
      </p:sp>
      <p:pic>
        <p:nvPicPr>
          <p:cNvPr id="5" name="il_fi" descr="http://us.cdn2.123rf.com/168nwm/milinz/milinz1105/milinz110500001/9481736-cartoon-character-blinky-writing-with-big-blue-pen-vector-illustration.jpg"/>
          <p:cNvPicPr>
            <a:picLocks noChangeAspect="1" noChangeArrowheads="1"/>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179512" y="153774"/>
            <a:ext cx="576064" cy="483776"/>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360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47990"/>
            <a:ext cx="8064896" cy="646331"/>
          </a:xfrm>
          <a:prstGeom prst="rect">
            <a:avLst/>
          </a:prstGeom>
          <a:noFill/>
        </p:spPr>
        <p:txBody>
          <a:bodyPr wrap="square" rtlCol="0">
            <a:spAutoFit/>
          </a:bodyPr>
          <a:lstStyle/>
          <a:p>
            <a:pPr algn="ctr"/>
            <a:r>
              <a:rPr lang="en-GB" sz="3600" b="1" u="sng" dirty="0" smtClean="0">
                <a:solidFill>
                  <a:srgbClr val="7030A0"/>
                </a:solidFill>
                <a:latin typeface="Comic Sans MS" pitchFamily="66" charset="0"/>
              </a:rPr>
              <a:t>“A Scandal that will not die”</a:t>
            </a:r>
            <a:endParaRPr lang="en-GB" sz="3600" b="1" u="sng" dirty="0">
              <a:solidFill>
                <a:srgbClr val="7030A0"/>
              </a:solidFill>
              <a:latin typeface="Comic Sans MS" pitchFamily="66" charset="0"/>
            </a:endParaRPr>
          </a:p>
        </p:txBody>
      </p:sp>
      <p:sp>
        <p:nvSpPr>
          <p:cNvPr id="3" name="TextBox 2"/>
          <p:cNvSpPr txBox="1"/>
          <p:nvPr/>
        </p:nvSpPr>
        <p:spPr>
          <a:xfrm>
            <a:off x="395536" y="794321"/>
            <a:ext cx="8208912" cy="830997"/>
          </a:xfrm>
          <a:prstGeom prst="rect">
            <a:avLst/>
          </a:prstGeom>
          <a:noFill/>
        </p:spPr>
        <p:txBody>
          <a:bodyPr wrap="square" rtlCol="0">
            <a:spAutoFit/>
          </a:bodyPr>
          <a:lstStyle/>
          <a:p>
            <a:r>
              <a:rPr lang="en-GB" sz="2400" dirty="0" smtClean="0">
                <a:latin typeface="Comic Sans MS" pitchFamily="66" charset="0"/>
              </a:rPr>
              <a:t>The press uncovered that there were a whole host of MPs who were claiming expenses illegitimately. </a:t>
            </a:r>
            <a:endParaRPr lang="en-GB" sz="2400" dirty="0">
              <a:latin typeface="Comic Sans MS"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2744" y="1700808"/>
            <a:ext cx="2152650" cy="1619250"/>
          </a:xfrm>
          <a:prstGeom prst="rect">
            <a:avLst/>
          </a:prstGeom>
        </p:spPr>
      </p:pic>
      <p:sp>
        <p:nvSpPr>
          <p:cNvPr id="5" name="TextBox 4"/>
          <p:cNvSpPr txBox="1"/>
          <p:nvPr/>
        </p:nvSpPr>
        <p:spPr>
          <a:xfrm>
            <a:off x="2699792" y="1628800"/>
            <a:ext cx="5544616" cy="2308324"/>
          </a:xfrm>
          <a:prstGeom prst="rect">
            <a:avLst/>
          </a:prstGeom>
          <a:noFill/>
        </p:spPr>
        <p:txBody>
          <a:bodyPr wrap="square" rtlCol="0">
            <a:spAutoFit/>
          </a:bodyPr>
          <a:lstStyle/>
          <a:p>
            <a:r>
              <a:rPr lang="en-GB" sz="2400" dirty="0" smtClean="0">
                <a:latin typeface="Comic Sans MS" pitchFamily="66" charset="0"/>
              </a:rPr>
              <a:t>Conservative MP Sir Peter </a:t>
            </a:r>
            <a:r>
              <a:rPr lang="en-GB" sz="2400" dirty="0" err="1" smtClean="0">
                <a:latin typeface="Comic Sans MS" pitchFamily="66" charset="0"/>
              </a:rPr>
              <a:t>Viggers</a:t>
            </a:r>
            <a:r>
              <a:rPr lang="en-GB" sz="2400" dirty="0" smtClean="0">
                <a:latin typeface="Comic Sans MS" pitchFamily="66" charset="0"/>
              </a:rPr>
              <a:t> claimed £30,000 for gardening expenses. Including a duck island for his pond! </a:t>
            </a:r>
          </a:p>
          <a:p>
            <a:r>
              <a:rPr lang="en-GB" sz="2400" dirty="0" smtClean="0">
                <a:latin typeface="Comic Sans MS" pitchFamily="66" charset="0"/>
              </a:rPr>
              <a:t>Lots of MPs are now paying back their expenses. </a:t>
            </a:r>
            <a:endParaRPr lang="en-GB" sz="2400" dirty="0">
              <a:latin typeface="Comic Sans MS" pitchFamily="66" charset="0"/>
            </a:endParaRPr>
          </a:p>
        </p:txBody>
      </p:sp>
      <p:pic>
        <p:nvPicPr>
          <p:cNvPr id="2051" name="Picture 3" descr="C:\Users\fs2642c.GSN\AppData\Local\Microsoft\Windows\Temporary Internet Files\Content.IE5\DH2V1ILP\MM910001110[1].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8194467" y="980728"/>
            <a:ext cx="842029" cy="105253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53623" y="4149080"/>
            <a:ext cx="8292737" cy="1569660"/>
          </a:xfrm>
          <a:prstGeom prst="rect">
            <a:avLst/>
          </a:prstGeom>
          <a:noFill/>
        </p:spPr>
        <p:txBody>
          <a:bodyPr wrap="square" rtlCol="0">
            <a:spAutoFit/>
          </a:bodyPr>
          <a:lstStyle/>
          <a:p>
            <a:r>
              <a:rPr lang="en-GB" sz="2400" dirty="0" smtClean="0">
                <a:latin typeface="Comic Sans MS" pitchFamily="66" charset="0"/>
              </a:rPr>
              <a:t>Three Labour MPs and a Conservative peer went to jail over the scandal. </a:t>
            </a:r>
          </a:p>
          <a:p>
            <a:r>
              <a:rPr lang="en-GB" sz="2400" dirty="0" smtClean="0">
                <a:latin typeface="Comic Sans MS" pitchFamily="66" charset="0"/>
              </a:rPr>
              <a:t>The Independent Parliamentary Standards Authority has now been set up to monitor the situation. </a:t>
            </a:r>
            <a:endParaRPr lang="en-GB" sz="2400" dirty="0">
              <a:latin typeface="Comic Sans MS" pitchFamily="66" charset="0"/>
            </a:endParaRPr>
          </a:p>
        </p:txBody>
      </p:sp>
      <p:pic>
        <p:nvPicPr>
          <p:cNvPr id="2052" name="Picture 4" descr="C:\Users\fs2642c.GSN\AppData\Local\Microsoft\Windows\Temporary Internet Files\Content.IE5\DC9XF7CZ\MC90028750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48370" y="5373216"/>
            <a:ext cx="869133" cy="11927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063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a:latin typeface="Comic Sans MS" pitchFamily="66" charset="0"/>
              </a:rPr>
              <a:t>Today we will…</a:t>
            </a:r>
          </a:p>
        </p:txBody>
      </p:sp>
      <p:sp>
        <p:nvSpPr>
          <p:cNvPr id="3075" name="Rectangle 3"/>
          <p:cNvSpPr>
            <a:spLocks noGrp="1" noChangeArrowheads="1"/>
          </p:cNvSpPr>
          <p:nvPr>
            <p:ph type="body" idx="1"/>
          </p:nvPr>
        </p:nvSpPr>
        <p:spPr>
          <a:xfrm>
            <a:off x="457200" y="1600200"/>
            <a:ext cx="8291513" cy="4525963"/>
          </a:xfrm>
        </p:spPr>
        <p:txBody>
          <a:bodyPr/>
          <a:lstStyle/>
          <a:p>
            <a:r>
              <a:rPr lang="en-GB" dirty="0" smtClean="0">
                <a:solidFill>
                  <a:srgbClr val="FF0000"/>
                </a:solidFill>
                <a:latin typeface="Comic Sans MS" pitchFamily="66" charset="0"/>
              </a:rPr>
              <a:t>Understand</a:t>
            </a:r>
            <a:r>
              <a:rPr lang="en-GB" dirty="0" smtClean="0">
                <a:latin typeface="Comic Sans MS" pitchFamily="66" charset="0"/>
              </a:rPr>
              <a:t> the impact of the media in the UK. </a:t>
            </a:r>
          </a:p>
        </p:txBody>
      </p:sp>
      <p:pic>
        <p:nvPicPr>
          <p:cNvPr id="3076"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166909">
            <a:off x="7415213" y="434975"/>
            <a:ext cx="1244600"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6586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520" y="94353"/>
            <a:ext cx="4419600" cy="5715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52120" y="94353"/>
            <a:ext cx="2599603" cy="33615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60032" y="3789040"/>
            <a:ext cx="4355976" cy="2645915"/>
          </a:xfrm>
          <a:prstGeom prst="rect">
            <a:avLst/>
          </a:prstGeom>
        </p:spPr>
      </p:pic>
    </p:spTree>
    <p:extLst>
      <p:ext uri="{BB962C8B-B14F-4D97-AF65-F5344CB8AC3E}">
        <p14:creationId xmlns:p14="http://schemas.microsoft.com/office/powerpoint/2010/main" xmlns="" val="1254769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7385"/>
            <a:ext cx="8568952" cy="646331"/>
          </a:xfrm>
          <a:prstGeom prst="rect">
            <a:avLst/>
          </a:prstGeom>
          <a:noFill/>
        </p:spPr>
        <p:txBody>
          <a:bodyPr wrap="square" rtlCol="0">
            <a:spAutoFit/>
          </a:bodyPr>
          <a:lstStyle/>
          <a:p>
            <a:pPr algn="ctr"/>
            <a:r>
              <a:rPr lang="en-GB" sz="3600" b="1" u="sng" dirty="0" smtClean="0">
                <a:solidFill>
                  <a:srgbClr val="7030A0"/>
                </a:solidFill>
                <a:latin typeface="Comic Sans MS" pitchFamily="66" charset="0"/>
              </a:rPr>
              <a:t>Phone Hacking Scandal </a:t>
            </a:r>
            <a:endParaRPr lang="en-GB" sz="3600" b="1" u="sng" dirty="0">
              <a:solidFill>
                <a:srgbClr val="7030A0"/>
              </a:solidFill>
              <a:latin typeface="Comic Sans MS" pitchFamily="66" charset="0"/>
            </a:endParaRPr>
          </a:p>
        </p:txBody>
      </p:sp>
      <p:pic>
        <p:nvPicPr>
          <p:cNvPr id="1027" name="Picture 3" descr="C:\Users\fs2642c.GSN\AppData\Local\Microsoft\Windows\Temporary Internet Files\Content.IE5\DC9XF7CZ\MC900432570[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44408" y="226332"/>
            <a:ext cx="1152128" cy="115212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07504" y="768142"/>
            <a:ext cx="8712968" cy="4893647"/>
          </a:xfrm>
          <a:prstGeom prst="rect">
            <a:avLst/>
          </a:prstGeom>
          <a:noFill/>
        </p:spPr>
        <p:txBody>
          <a:bodyPr wrap="square" rtlCol="0">
            <a:spAutoFit/>
          </a:bodyPr>
          <a:lstStyle/>
          <a:p>
            <a:pPr marL="342900" indent="-342900">
              <a:buFont typeface="Arial" pitchFamily="34" charset="0"/>
              <a:buChar char="•"/>
            </a:pPr>
            <a:r>
              <a:rPr lang="en-GB" sz="2400" dirty="0" smtClean="0">
                <a:latin typeface="Comic Sans MS" pitchFamily="66" charset="0"/>
              </a:rPr>
              <a:t>The credibility of the press has really been knocked in recent years due to the hacking scandal-’</a:t>
            </a:r>
            <a:r>
              <a:rPr lang="en-GB" sz="2400" dirty="0" err="1" smtClean="0">
                <a:latin typeface="Comic Sans MS" pitchFamily="66" charset="0"/>
              </a:rPr>
              <a:t>hackgate</a:t>
            </a:r>
            <a:r>
              <a:rPr lang="en-GB" sz="2400" dirty="0" smtClean="0">
                <a:latin typeface="Comic Sans MS" pitchFamily="66" charset="0"/>
              </a:rPr>
              <a:t>’</a:t>
            </a:r>
          </a:p>
          <a:p>
            <a:pPr marL="342900" indent="-342900">
              <a:buFont typeface="Arial" pitchFamily="34" charset="0"/>
              <a:buChar char="•"/>
            </a:pPr>
            <a:r>
              <a:rPr lang="en-GB" sz="2400" dirty="0" smtClean="0">
                <a:latin typeface="Comic Sans MS" pitchFamily="66" charset="0"/>
              </a:rPr>
              <a:t>In 2011 it became public knowledge that journalists had been hacking into mobiles of the Royal Family and a murder victim’s family (Millie </a:t>
            </a:r>
            <a:r>
              <a:rPr lang="en-GB" sz="2400" dirty="0" err="1" smtClean="0">
                <a:latin typeface="Comic Sans MS" pitchFamily="66" charset="0"/>
              </a:rPr>
              <a:t>Dowler</a:t>
            </a:r>
            <a:r>
              <a:rPr lang="en-GB" sz="2400" dirty="0" smtClean="0">
                <a:latin typeface="Comic Sans MS" pitchFamily="66" charset="0"/>
              </a:rPr>
              <a:t>)</a:t>
            </a:r>
          </a:p>
          <a:p>
            <a:pPr marL="342900" indent="-342900">
              <a:buFont typeface="Arial" pitchFamily="34" charset="0"/>
              <a:buChar char="•"/>
            </a:pPr>
            <a:r>
              <a:rPr lang="en-GB" sz="2400" dirty="0" smtClean="0">
                <a:latin typeface="Comic Sans MS" pitchFamily="66" charset="0"/>
              </a:rPr>
              <a:t>Closed down the News of the World and editors such Rebecca Brooks and Andy Coulson have been taken to court. </a:t>
            </a:r>
          </a:p>
          <a:p>
            <a:pPr marL="342900" indent="-342900">
              <a:buFont typeface="Arial" pitchFamily="34" charset="0"/>
              <a:buChar char="•"/>
            </a:pPr>
            <a:r>
              <a:rPr lang="en-GB" sz="2400" dirty="0" err="1" smtClean="0">
                <a:latin typeface="Comic Sans MS" pitchFamily="66" charset="0"/>
              </a:rPr>
              <a:t>Leveson</a:t>
            </a:r>
            <a:r>
              <a:rPr lang="en-GB" sz="2400" dirty="0" smtClean="0">
                <a:latin typeface="Comic Sans MS" pitchFamily="66" charset="0"/>
              </a:rPr>
              <a:t> Inquiry has been set up to show the public that the Government are trying to do something about the conduct of the press. </a:t>
            </a:r>
          </a:p>
          <a:p>
            <a:pPr marL="342900" indent="-342900">
              <a:buFont typeface="Arial" pitchFamily="34" charset="0"/>
              <a:buChar char="•"/>
            </a:pPr>
            <a:r>
              <a:rPr lang="en-GB" sz="2400" dirty="0" smtClean="0">
                <a:latin typeface="Comic Sans MS" pitchFamily="66" charset="0"/>
              </a:rPr>
              <a:t>The outcome was that press should self-regulate with government interference. </a:t>
            </a:r>
            <a:endParaRPr lang="en-GB" sz="2400" dirty="0">
              <a:latin typeface="Comic Sans MS" pitchFamily="66" charset="0"/>
            </a:endParaRPr>
          </a:p>
        </p:txBody>
      </p:sp>
      <p:pic>
        <p:nvPicPr>
          <p:cNvPr id="1030" name="Picture 6" descr="C:\Users\fs2642c.GSN\AppData\Local\Microsoft\Windows\Temporary Internet Files\Content.IE5\DH2V1ILP\MC900439836[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76256" y="5086227"/>
            <a:ext cx="1608051" cy="160805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l_fi" descr="http://us.cdn2.123rf.com/168nwm/milinz/milinz1105/milinz110500001/9481736-cartoon-character-blinky-writing-with-big-blue-pen-vector-illustration.jpg"/>
          <p:cNvPicPr>
            <a:picLocks noChangeAspect="1" noChangeArrowheads="1"/>
          </p:cNvPicPr>
          <p:nvPr/>
        </p:nvPicPr>
        <p:blipFill>
          <a:blip r:embed="rId4" r:link="rId5">
            <a:extLst>
              <a:ext uri="{28A0092B-C50C-407E-A947-70E740481C1C}">
                <a14:useLocalDpi xmlns:a14="http://schemas.microsoft.com/office/drawing/2010/main" xmlns="" val="0"/>
              </a:ext>
            </a:extLst>
          </a:blip>
          <a:srcRect/>
          <a:stretch>
            <a:fillRect/>
          </a:stretch>
        </p:blipFill>
        <p:spPr bwMode="auto">
          <a:xfrm>
            <a:off x="145461" y="62086"/>
            <a:ext cx="835199" cy="701396"/>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715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966" y="188640"/>
            <a:ext cx="9031778" cy="6409113"/>
          </a:xfrm>
        </p:spPr>
        <p:txBody>
          <a:bodyPr>
            <a:normAutofit fontScale="70000" lnSpcReduction="20000"/>
          </a:bodyPr>
          <a:lstStyle/>
          <a:p>
            <a:r>
              <a:rPr lang="en-GB" dirty="0">
                <a:latin typeface="Comic Sans MS" panose="030F0702030302020204" pitchFamily="66" charset="0"/>
              </a:rPr>
              <a:t>The inquiry has been specifically into the press, not into the media more generally. </a:t>
            </a:r>
          </a:p>
          <a:p>
            <a:r>
              <a:rPr lang="en-GB" dirty="0">
                <a:latin typeface="Comic Sans MS" panose="030F0702030302020204" pitchFamily="66" charset="0"/>
              </a:rPr>
              <a:t>Broadcasters are regulated by Ofcom, which is backed by law. </a:t>
            </a:r>
          </a:p>
          <a:p>
            <a:r>
              <a:rPr lang="en-GB" dirty="0">
                <a:latin typeface="Comic Sans MS" panose="030F0702030302020204" pitchFamily="66" charset="0"/>
              </a:rPr>
              <a:t>Other people publishing on the internet, such as bloggers and tweeters, are not regulated as such, but are covered by laws on issues such as libel and contempt of court. </a:t>
            </a:r>
            <a:endParaRPr lang="en-GB" dirty="0" smtClean="0">
              <a:latin typeface="Comic Sans MS" panose="030F0702030302020204" pitchFamily="66" charset="0"/>
            </a:endParaRPr>
          </a:p>
          <a:p>
            <a:r>
              <a:rPr lang="en-GB" dirty="0" smtClean="0">
                <a:latin typeface="Comic Sans MS" panose="030F0702030302020204" pitchFamily="66" charset="0"/>
              </a:rPr>
              <a:t>Some</a:t>
            </a:r>
            <a:r>
              <a:rPr lang="en-GB" dirty="0">
                <a:latin typeface="Comic Sans MS" panose="030F0702030302020204" pitchFamily="66" charset="0"/>
              </a:rPr>
              <a:t>, including MPs and peers, have questioned the wisdom of bringing more regulation to the press and not the wider internet. </a:t>
            </a:r>
            <a:endParaRPr lang="en-GB" dirty="0" smtClean="0">
              <a:latin typeface="Comic Sans MS" panose="030F0702030302020204" pitchFamily="66" charset="0"/>
            </a:endParaRPr>
          </a:p>
          <a:p>
            <a:r>
              <a:rPr lang="en-GB" dirty="0" smtClean="0">
                <a:latin typeface="Comic Sans MS" panose="030F0702030302020204" pitchFamily="66" charset="0"/>
              </a:rPr>
              <a:t>Lord </a:t>
            </a:r>
            <a:r>
              <a:rPr lang="en-GB" dirty="0">
                <a:latin typeface="Comic Sans MS" panose="030F0702030302020204" pitchFamily="66" charset="0"/>
              </a:rPr>
              <a:t>Justice </a:t>
            </a:r>
            <a:r>
              <a:rPr lang="en-GB" dirty="0" err="1">
                <a:latin typeface="Comic Sans MS" panose="030F0702030302020204" pitchFamily="66" charset="0"/>
              </a:rPr>
              <a:t>Leveson</a:t>
            </a:r>
            <a:r>
              <a:rPr lang="en-GB" dirty="0">
                <a:latin typeface="Comic Sans MS" panose="030F0702030302020204" pitchFamily="66" charset="0"/>
              </a:rPr>
              <a:t> himself referred to material on the internet as "the elephant in the room</a:t>
            </a:r>
            <a:r>
              <a:rPr lang="en-GB" dirty="0" smtClean="0">
                <a:latin typeface="Comic Sans MS" panose="030F0702030302020204" pitchFamily="66" charset="0"/>
              </a:rPr>
              <a:t>".</a:t>
            </a:r>
          </a:p>
          <a:p>
            <a:r>
              <a:rPr lang="en-GB" dirty="0" smtClean="0">
                <a:latin typeface="Comic Sans MS" panose="030F0702030302020204" pitchFamily="66" charset="0"/>
              </a:rPr>
              <a:t>The </a:t>
            </a:r>
            <a:r>
              <a:rPr lang="en-GB" dirty="0">
                <a:latin typeface="Comic Sans MS" panose="030F0702030302020204" pitchFamily="66" charset="0"/>
              </a:rPr>
              <a:t>Free Speech Network, which represents many editors and publishers, is vigorously opposed to any state involvement in press regulation. It says the press exists to scrutinise those in positions of power, and it could not do that if those it was scrutinising had authority over it</a:t>
            </a:r>
            <a:r>
              <a:rPr lang="en-GB" dirty="0" smtClean="0">
                <a:latin typeface="Comic Sans MS" panose="030F0702030302020204" pitchFamily="66" charset="0"/>
              </a:rPr>
              <a:t>.</a:t>
            </a:r>
            <a:endParaRPr lang="en-GB" dirty="0">
              <a:latin typeface="Comic Sans MS" panose="030F0702030302020204" pitchFamily="66" charset="0"/>
            </a:endParaRPr>
          </a:p>
          <a:p>
            <a:r>
              <a:rPr lang="en-GB" dirty="0">
                <a:latin typeface="Comic Sans MS" panose="030F0702030302020204" pitchFamily="66" charset="0"/>
              </a:rPr>
              <a:t>But the Hacked Off campaign, which represents many alleged victims of phone-hacking, says voluntary self-regulation has failed and its said that the </a:t>
            </a:r>
            <a:r>
              <a:rPr lang="en-GB" dirty="0" err="1">
                <a:latin typeface="Comic Sans MS" panose="030F0702030302020204" pitchFamily="66" charset="0"/>
              </a:rPr>
              <a:t>Leveson</a:t>
            </a:r>
            <a:r>
              <a:rPr lang="en-GB" dirty="0">
                <a:latin typeface="Comic Sans MS" panose="030F0702030302020204" pitchFamily="66" charset="0"/>
              </a:rPr>
              <a:t> proposals are the way forward.</a:t>
            </a:r>
          </a:p>
        </p:txBody>
      </p:sp>
      <p:pic>
        <p:nvPicPr>
          <p:cNvPr id="4" name="il_fi" descr="http://us.cdn2.123rf.com/168nwm/milinz/milinz1105/milinz110500001/9481736-cartoon-character-blinky-writing-with-big-blue-pen-vector-illustration.jpg"/>
          <p:cNvPicPr>
            <a:picLocks noChangeAspect="1" noChangeArrowheads="1"/>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7740352" y="5733256"/>
            <a:ext cx="1028936" cy="864096"/>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678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568952" cy="584775"/>
          </a:xfrm>
          <a:prstGeom prst="rect">
            <a:avLst/>
          </a:prstGeom>
          <a:noFill/>
        </p:spPr>
        <p:txBody>
          <a:bodyPr wrap="square" rtlCol="0">
            <a:spAutoFit/>
          </a:bodyPr>
          <a:lstStyle/>
          <a:p>
            <a:pPr algn="ctr"/>
            <a:r>
              <a:rPr lang="en-GB" sz="3200" b="1" u="sng" dirty="0" smtClean="0">
                <a:solidFill>
                  <a:srgbClr val="7030A0"/>
                </a:solidFill>
                <a:latin typeface="Comic Sans MS" pitchFamily="66" charset="0"/>
              </a:rPr>
              <a:t>How influential is the Media? </a:t>
            </a:r>
            <a:r>
              <a:rPr lang="en-GB" sz="3200" b="1" u="sng" dirty="0" smtClean="0">
                <a:solidFill>
                  <a:srgbClr val="FF0000"/>
                </a:solidFill>
                <a:latin typeface="Comic Sans MS" pitchFamily="66" charset="0"/>
              </a:rPr>
              <a:t>Analysis </a:t>
            </a:r>
            <a:endParaRPr lang="en-GB" sz="3200" b="1" u="sng" dirty="0">
              <a:solidFill>
                <a:srgbClr val="FF0000"/>
              </a:solidFill>
              <a:latin typeface="Comic Sans MS" pitchFamily="66" charset="0"/>
            </a:endParaRPr>
          </a:p>
        </p:txBody>
      </p:sp>
      <p:sp>
        <p:nvSpPr>
          <p:cNvPr id="3" name="TextBox 2"/>
          <p:cNvSpPr txBox="1"/>
          <p:nvPr/>
        </p:nvSpPr>
        <p:spPr>
          <a:xfrm>
            <a:off x="395536" y="1052736"/>
            <a:ext cx="8640960" cy="4370427"/>
          </a:xfrm>
          <a:prstGeom prst="rect">
            <a:avLst/>
          </a:prstGeom>
          <a:noFill/>
        </p:spPr>
        <p:txBody>
          <a:bodyPr wrap="square" rtlCol="0">
            <a:spAutoFit/>
          </a:bodyPr>
          <a:lstStyle/>
          <a:p>
            <a:pPr marL="342900" indent="-342900">
              <a:buFont typeface="Arial" pitchFamily="34" charset="0"/>
              <a:buChar char="•"/>
            </a:pPr>
            <a:r>
              <a:rPr lang="en-GB" sz="2000" dirty="0">
                <a:latin typeface="Comic Sans MS" panose="030F0702030302020204" pitchFamily="66" charset="0"/>
              </a:rPr>
              <a:t>Readership of the printed press is falling.  If less people buy the newspaper then they are impacting less voters</a:t>
            </a:r>
          </a:p>
          <a:p>
            <a:pPr marL="342900" indent="-342900">
              <a:buFont typeface="Arial" pitchFamily="34" charset="0"/>
              <a:buChar char="•"/>
            </a:pPr>
            <a:r>
              <a:rPr lang="en-GB" sz="2000" dirty="0">
                <a:latin typeface="Comic Sans MS" panose="030F0702030302020204" pitchFamily="66" charset="0"/>
              </a:rPr>
              <a:t>Loss of public trust due to ‘phone hacking’</a:t>
            </a:r>
          </a:p>
          <a:p>
            <a:pPr marL="342900" indent="-342900">
              <a:buFont typeface="Arial" pitchFamily="34" charset="0"/>
              <a:buChar char="•"/>
            </a:pPr>
            <a:r>
              <a:rPr lang="en-GB" sz="2000" dirty="0">
                <a:latin typeface="Comic Sans MS" panose="030F0702030302020204" pitchFamily="66" charset="0"/>
              </a:rPr>
              <a:t>Growing importance on Social media – especially among young people</a:t>
            </a:r>
          </a:p>
          <a:p>
            <a:pPr marL="342900" indent="-342900">
              <a:buFont typeface="Arial" pitchFamily="34" charset="0"/>
              <a:buChar char="•"/>
            </a:pPr>
            <a:r>
              <a:rPr lang="en-GB" sz="2000" dirty="0">
                <a:latin typeface="Comic Sans MS" panose="030F0702030302020204" pitchFamily="66" charset="0"/>
              </a:rPr>
              <a:t>Social media leaves the printed press behind as images, videos etc. get uploaded instantly.  Often printed press get their stories from here</a:t>
            </a:r>
          </a:p>
          <a:p>
            <a:pPr marL="342900" indent="-342900">
              <a:buFont typeface="Arial" pitchFamily="34" charset="0"/>
              <a:buChar char="•"/>
            </a:pPr>
            <a:r>
              <a:rPr lang="en-GB" sz="2000" dirty="0">
                <a:latin typeface="Comic Sans MS" panose="030F0702030302020204" pitchFamily="66" charset="0"/>
              </a:rPr>
              <a:t>All politicians have tried to engage with the digital era by having Twitter accounts and Facebook</a:t>
            </a:r>
          </a:p>
          <a:p>
            <a:pPr marL="342900" indent="-342900">
              <a:buFont typeface="Arial" pitchFamily="34" charset="0"/>
              <a:buChar char="•"/>
            </a:pPr>
            <a:r>
              <a:rPr lang="en-GB" sz="2000" dirty="0">
                <a:latin typeface="Comic Sans MS" panose="030F0702030302020204" pitchFamily="66" charset="0"/>
              </a:rPr>
              <a:t>David Cameron spend more on this type of media than any other PM –  The site, www.webcameron.org.uk, is a key example of </a:t>
            </a:r>
            <a:r>
              <a:rPr lang="en-GB" sz="2000" dirty="0" smtClean="0">
                <a:latin typeface="Comic Sans MS" panose="030F0702030302020204" pitchFamily="66" charset="0"/>
              </a:rPr>
              <a:t>this</a:t>
            </a:r>
          </a:p>
          <a:p>
            <a:pPr marL="342900" indent="-342900">
              <a:buFont typeface="Arial" pitchFamily="34" charset="0"/>
              <a:buChar char="•"/>
            </a:pPr>
            <a:r>
              <a:rPr lang="en-GB" sz="2000" dirty="0" smtClean="0">
                <a:latin typeface="Comic Sans MS" panose="030F0702030302020204" pitchFamily="66" charset="0"/>
              </a:rPr>
              <a:t>However, many still read newspapers and something is not considered a story until it is printed. </a:t>
            </a:r>
            <a:endParaRPr lang="en-GB" sz="2000" dirty="0">
              <a:latin typeface="Comic Sans MS" panose="030F0702030302020204" pitchFamily="66" charset="0"/>
            </a:endParaRPr>
          </a:p>
          <a:p>
            <a:endParaRPr lang="en-GB" dirty="0"/>
          </a:p>
        </p:txBody>
      </p:sp>
      <p:sp>
        <p:nvSpPr>
          <p:cNvPr id="4" name="AutoShape 4">
            <a:hlinkClick r:id="rId2" highlightClick="1"/>
          </p:cNvPr>
          <p:cNvSpPr>
            <a:spLocks noChangeArrowheads="1"/>
          </p:cNvSpPr>
          <p:nvPr/>
        </p:nvSpPr>
        <p:spPr bwMode="auto">
          <a:xfrm>
            <a:off x="27772" y="5423163"/>
            <a:ext cx="2142822" cy="1357805"/>
          </a:xfrm>
          <a:prstGeom prst="actionButtonMovie">
            <a:avLst/>
          </a:prstGeom>
          <a:solidFill>
            <a:srgbClr val="FF00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5" name="il_fi" descr="http://us.cdn2.123rf.com/168nwm/milinz/milinz1105/milinz110500001/9481736-cartoon-character-blinky-writing-with-big-blue-pen-vector-illustration.jpg"/>
          <p:cNvPicPr>
            <a:picLocks noChangeAspect="1" noChangeArrowheads="1"/>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7092280" y="4795553"/>
            <a:ext cx="1555750" cy="1306512"/>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996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en-GB" b="1" u="sng" dirty="0" smtClean="0">
                <a:solidFill>
                  <a:srgbClr val="7030A0"/>
                </a:solidFill>
                <a:latin typeface="Comic Sans MS" pitchFamily="66" charset="0"/>
              </a:rPr>
              <a:t>Exam Task</a:t>
            </a:r>
            <a:endParaRPr lang="en-GB" b="1" u="sng" dirty="0">
              <a:solidFill>
                <a:srgbClr val="7030A0"/>
              </a:solidFill>
              <a:latin typeface="Comic Sans MS" pitchFamily="66" charset="0"/>
            </a:endParaRPr>
          </a:p>
        </p:txBody>
      </p:sp>
      <p:pic>
        <p:nvPicPr>
          <p:cNvPr id="4" name="il_fi" descr="http://www.dreamstime.com/earth-cartoon-mascot-character-talking-thumb13786863.jpg"/>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0" y="0"/>
            <a:ext cx="1296988" cy="1049337"/>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5" name="Picture 4" descr="MC900440424[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68344" y="69701"/>
            <a:ext cx="1284611" cy="909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95536" y="1772816"/>
            <a:ext cx="8280920" cy="2831544"/>
          </a:xfrm>
          <a:prstGeom prst="rect">
            <a:avLst/>
          </a:prstGeom>
          <a:noFill/>
        </p:spPr>
        <p:txBody>
          <a:bodyPr wrap="square" rtlCol="0">
            <a:spAutoFit/>
          </a:bodyPr>
          <a:lstStyle/>
          <a:p>
            <a:pPr marL="457200" indent="-457200">
              <a:buFont typeface="Arial" pitchFamily="34" charset="0"/>
              <a:buChar char="•"/>
            </a:pPr>
            <a:r>
              <a:rPr lang="en-GB" sz="3200" b="1" dirty="0">
                <a:solidFill>
                  <a:srgbClr val="FF3399"/>
                </a:solidFill>
                <a:latin typeface="Comic Sans MS" pitchFamily="66" charset="0"/>
              </a:rPr>
              <a:t>Analyse</a:t>
            </a:r>
            <a:r>
              <a:rPr lang="en-GB" sz="3200" dirty="0">
                <a:solidFill>
                  <a:srgbClr val="FF3399"/>
                </a:solidFill>
                <a:latin typeface="Comic Sans MS" pitchFamily="66" charset="0"/>
              </a:rPr>
              <a:t> </a:t>
            </a:r>
            <a:r>
              <a:rPr lang="en-GB" sz="3200" dirty="0">
                <a:latin typeface="Comic Sans MS" pitchFamily="66" charset="0"/>
              </a:rPr>
              <a:t>the effect the media has on decision making – 12 marks</a:t>
            </a:r>
          </a:p>
          <a:p>
            <a:pPr marL="457200" indent="-457200">
              <a:buFont typeface="Arial" pitchFamily="34" charset="0"/>
              <a:buChar char="•"/>
            </a:pPr>
            <a:r>
              <a:rPr lang="en-GB" sz="3200" dirty="0" smtClean="0">
                <a:latin typeface="Comic Sans MS" pitchFamily="66" charset="0"/>
              </a:rPr>
              <a:t>Unelected </a:t>
            </a:r>
            <a:r>
              <a:rPr lang="en-GB" sz="3200" dirty="0">
                <a:latin typeface="Comic Sans MS" pitchFamily="66" charset="0"/>
              </a:rPr>
              <a:t>bodies can influence decision making in parliament.  </a:t>
            </a:r>
            <a:r>
              <a:rPr lang="en-GB" sz="3200" b="1" dirty="0">
                <a:solidFill>
                  <a:srgbClr val="FF3399"/>
                </a:solidFill>
                <a:latin typeface="Comic Sans MS" pitchFamily="66" charset="0"/>
              </a:rPr>
              <a:t>Discuss</a:t>
            </a:r>
            <a:r>
              <a:rPr lang="en-GB" sz="3200" dirty="0">
                <a:solidFill>
                  <a:srgbClr val="FF3399"/>
                </a:solidFill>
                <a:latin typeface="Comic Sans MS" pitchFamily="66" charset="0"/>
              </a:rPr>
              <a:t> </a:t>
            </a:r>
            <a:r>
              <a:rPr lang="en-GB" sz="3200" dirty="0">
                <a:latin typeface="Comic Sans MS" pitchFamily="66" charset="0"/>
              </a:rPr>
              <a:t>– 20 marks</a:t>
            </a:r>
          </a:p>
          <a:p>
            <a:endParaRPr lang="en-GB" dirty="0"/>
          </a:p>
        </p:txBody>
      </p:sp>
    </p:spTree>
    <p:extLst>
      <p:ext uri="{BB962C8B-B14F-4D97-AF65-F5344CB8AC3E}">
        <p14:creationId xmlns:p14="http://schemas.microsoft.com/office/powerpoint/2010/main" xmlns="" val="1658549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0"/>
            <a:ext cx="8229601" cy="1143000"/>
          </a:xfrm>
        </p:spPr>
        <p:txBody>
          <a:bodyPr/>
          <a:lstStyle/>
          <a:p>
            <a:pPr eaLnBrk="1" hangingPunct="1"/>
            <a:r>
              <a:rPr lang="en-GB" smtClean="0">
                <a:latin typeface="Comic Sans MS" pitchFamily="66" charset="0"/>
              </a:rPr>
              <a:t>Was I successful? </a:t>
            </a:r>
          </a:p>
        </p:txBody>
      </p:sp>
      <p:sp>
        <p:nvSpPr>
          <p:cNvPr id="17411" name="Rectangle 3"/>
          <p:cNvSpPr>
            <a:spLocks noGrp="1" noChangeArrowheads="1"/>
          </p:cNvSpPr>
          <p:nvPr>
            <p:ph type="body" idx="1"/>
          </p:nvPr>
        </p:nvSpPr>
        <p:spPr>
          <a:xfrm>
            <a:off x="468313" y="1052513"/>
            <a:ext cx="6562725" cy="4525962"/>
          </a:xfrm>
        </p:spPr>
        <p:txBody>
          <a:bodyPr/>
          <a:lstStyle/>
          <a:p>
            <a:pPr>
              <a:lnSpc>
                <a:spcPct val="90000"/>
              </a:lnSpc>
              <a:defRPr/>
            </a:pPr>
            <a:r>
              <a:rPr lang="en-GB" b="1" dirty="0">
                <a:solidFill>
                  <a:srgbClr val="FF0000"/>
                </a:solidFill>
                <a:latin typeface="Comic Sans MS" pitchFamily="66" charset="0"/>
              </a:rPr>
              <a:t>Explain</a:t>
            </a:r>
            <a:r>
              <a:rPr lang="en-GB" dirty="0">
                <a:latin typeface="Comic Sans MS" pitchFamily="66" charset="0"/>
              </a:rPr>
              <a:t> how the different forms of media influence decision making in the UK. </a:t>
            </a:r>
          </a:p>
          <a:p>
            <a:pPr marL="0" indent="0" eaLnBrk="1" hangingPunct="1">
              <a:lnSpc>
                <a:spcPct val="90000"/>
              </a:lnSpc>
              <a:buFontTx/>
              <a:buNone/>
              <a:defRPr/>
            </a:pPr>
            <a:endParaRPr lang="en-GB" dirty="0" smtClean="0">
              <a:latin typeface="Comic Sans MS" pitchFamily="66" charset="0"/>
            </a:endParaRPr>
          </a:p>
        </p:txBody>
      </p:sp>
      <p:pic>
        <p:nvPicPr>
          <p:cNvPr id="28676" name="Picture 4" descr="MC900383586[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99238" y="3213100"/>
            <a:ext cx="2544762"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92950" y="188913"/>
            <a:ext cx="1606550" cy="244792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7842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0"/>
            <a:ext cx="8229601" cy="1143000"/>
          </a:xfrm>
        </p:spPr>
        <p:txBody>
          <a:bodyPr/>
          <a:lstStyle/>
          <a:p>
            <a:r>
              <a:rPr lang="en-GB">
                <a:latin typeface="Comic Sans MS" pitchFamily="66" charset="0"/>
              </a:rPr>
              <a:t>Success Criteria</a:t>
            </a:r>
          </a:p>
        </p:txBody>
      </p:sp>
      <p:sp>
        <p:nvSpPr>
          <p:cNvPr id="4099" name="Rectangle 3"/>
          <p:cNvSpPr>
            <a:spLocks noGrp="1" noChangeArrowheads="1"/>
          </p:cNvSpPr>
          <p:nvPr>
            <p:ph type="body" idx="1"/>
          </p:nvPr>
        </p:nvSpPr>
        <p:spPr>
          <a:xfrm>
            <a:off x="468313" y="1052513"/>
            <a:ext cx="6562725" cy="4525962"/>
          </a:xfrm>
        </p:spPr>
        <p:txBody>
          <a:bodyPr>
            <a:normAutofit/>
          </a:bodyPr>
          <a:lstStyle/>
          <a:p>
            <a:pPr>
              <a:lnSpc>
                <a:spcPct val="90000"/>
              </a:lnSpc>
            </a:pPr>
            <a:r>
              <a:rPr lang="en-GB" sz="2800" b="1" dirty="0" smtClean="0">
                <a:solidFill>
                  <a:srgbClr val="FF0000"/>
                </a:solidFill>
                <a:latin typeface="Comic Sans MS" pitchFamily="66" charset="0"/>
              </a:rPr>
              <a:t>Explain</a:t>
            </a:r>
            <a:r>
              <a:rPr lang="en-GB" sz="2800" dirty="0" smtClean="0">
                <a:latin typeface="Comic Sans MS" pitchFamily="66" charset="0"/>
              </a:rPr>
              <a:t> how the different forms of media influence decision making in the UK. </a:t>
            </a:r>
          </a:p>
          <a:p>
            <a:pPr marL="0" indent="0">
              <a:lnSpc>
                <a:spcPct val="90000"/>
              </a:lnSpc>
              <a:buNone/>
            </a:pPr>
            <a:endParaRPr lang="en-GB" sz="2800" dirty="0">
              <a:latin typeface="Comic Sans MS" pitchFamily="66" charset="0"/>
            </a:endParaRPr>
          </a:p>
        </p:txBody>
      </p:sp>
      <p:pic>
        <p:nvPicPr>
          <p:cNvPr id="4100" name="Picture 4" descr="MC900383586[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99238" y="3213100"/>
            <a:ext cx="2544762" cy="34163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166909">
            <a:off x="7667625" y="260350"/>
            <a:ext cx="1028700" cy="87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2070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27384"/>
            <a:ext cx="8496944" cy="523220"/>
          </a:xfrm>
          <a:prstGeom prst="rect">
            <a:avLst/>
          </a:prstGeom>
          <a:noFill/>
        </p:spPr>
        <p:txBody>
          <a:bodyPr wrap="square" rtlCol="0">
            <a:spAutoFit/>
          </a:bodyPr>
          <a:lstStyle/>
          <a:p>
            <a:pPr algn="ctr"/>
            <a:r>
              <a:rPr lang="en-GB" sz="2800" b="1" u="sng" dirty="0" smtClean="0">
                <a:solidFill>
                  <a:srgbClr val="7030A0"/>
                </a:solidFill>
                <a:latin typeface="Comic Sans MS" pitchFamily="66" charset="0"/>
              </a:rPr>
              <a:t>The Impact of the Media </a:t>
            </a:r>
            <a:endParaRPr lang="en-GB" sz="2800" b="1" u="sng" dirty="0">
              <a:solidFill>
                <a:srgbClr val="7030A0"/>
              </a:solidFill>
              <a:latin typeface="Comic Sans MS" pitchFamily="66" charset="0"/>
            </a:endParaRPr>
          </a:p>
        </p:txBody>
      </p:sp>
      <p:sp>
        <p:nvSpPr>
          <p:cNvPr id="2" name="TextBox 1"/>
          <p:cNvSpPr txBox="1"/>
          <p:nvPr/>
        </p:nvSpPr>
        <p:spPr>
          <a:xfrm>
            <a:off x="5076056" y="2132856"/>
            <a:ext cx="184731" cy="369332"/>
          </a:xfrm>
          <a:prstGeom prst="rect">
            <a:avLst/>
          </a:prstGeom>
          <a:noFill/>
        </p:spPr>
        <p:txBody>
          <a:bodyPr wrap="none" rtlCol="0">
            <a:spAutoFit/>
          </a:bodyPr>
          <a:lstStyle/>
          <a:p>
            <a:endParaRPr lang="en-GB" dirty="0"/>
          </a:p>
        </p:txBody>
      </p:sp>
      <p:sp>
        <p:nvSpPr>
          <p:cNvPr id="3" name="TextBox 2"/>
          <p:cNvSpPr txBox="1"/>
          <p:nvPr/>
        </p:nvSpPr>
        <p:spPr>
          <a:xfrm>
            <a:off x="5436096" y="1628800"/>
            <a:ext cx="3312368" cy="369332"/>
          </a:xfrm>
          <a:prstGeom prst="rect">
            <a:avLst/>
          </a:prstGeom>
          <a:noFill/>
        </p:spPr>
        <p:txBody>
          <a:bodyPr wrap="square" rtlCol="0">
            <a:spAutoFit/>
          </a:bodyPr>
          <a:lstStyle/>
          <a:p>
            <a:endParaRPr lang="en-GB" dirty="0"/>
          </a:p>
        </p:txBody>
      </p:sp>
      <p:pic>
        <p:nvPicPr>
          <p:cNvPr id="8" name="Picture 2" descr="MC900440424[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259"/>
            <a:ext cx="1128217" cy="799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l_fi" descr="http://us.cdn2.123rf.com/168nwm/milinz/milinz1105/milinz110500001/9481736-cartoon-character-blinky-writing-with-big-blue-pen-vector-illustration.jpg"/>
          <p:cNvPicPr>
            <a:picLocks noChangeAspect="1" noChangeArrowheads="1"/>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8145045" y="19147"/>
            <a:ext cx="947522" cy="9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395536" y="858225"/>
            <a:ext cx="8352928" cy="1631216"/>
          </a:xfrm>
          <a:prstGeom prst="rect">
            <a:avLst/>
          </a:prstGeom>
          <a:noFill/>
        </p:spPr>
        <p:txBody>
          <a:bodyPr wrap="square" rtlCol="0">
            <a:spAutoFit/>
          </a:bodyPr>
          <a:lstStyle/>
          <a:p>
            <a:pPr marL="342900" indent="-342900">
              <a:buFont typeface="Arial" pitchFamily="34" charset="0"/>
              <a:buChar char="•"/>
            </a:pPr>
            <a:r>
              <a:rPr lang="en-GB" sz="2000" dirty="0">
                <a:latin typeface="Comic Sans MS" pitchFamily="66" charset="0"/>
              </a:rPr>
              <a:t>Most people in the UK do not attend local or national government decision making meetings so </a:t>
            </a:r>
            <a:r>
              <a:rPr lang="en-GB" sz="2000" b="1" dirty="0">
                <a:solidFill>
                  <a:srgbClr val="FF3399"/>
                </a:solidFill>
                <a:latin typeface="Comic Sans MS" pitchFamily="66" charset="0"/>
              </a:rPr>
              <a:t>for many people the media is their only source of information on political issues</a:t>
            </a:r>
            <a:r>
              <a:rPr lang="en-GB" sz="2000" dirty="0">
                <a:solidFill>
                  <a:srgbClr val="FF3399"/>
                </a:solidFill>
                <a:latin typeface="Comic Sans MS" pitchFamily="66" charset="0"/>
              </a:rPr>
              <a:t>. </a:t>
            </a:r>
            <a:endParaRPr lang="en-GB" sz="2000" dirty="0" smtClean="0">
              <a:solidFill>
                <a:srgbClr val="FF3399"/>
              </a:solidFill>
              <a:latin typeface="Comic Sans MS" pitchFamily="66" charset="0"/>
            </a:endParaRPr>
          </a:p>
          <a:p>
            <a:pPr marL="342900" indent="-342900">
              <a:buFont typeface="Arial" pitchFamily="34" charset="0"/>
              <a:buChar char="•"/>
            </a:pPr>
            <a:r>
              <a:rPr lang="en-GB" sz="2000" dirty="0" smtClean="0">
                <a:latin typeface="Comic Sans MS" pitchFamily="66" charset="0"/>
              </a:rPr>
              <a:t>The media is also able to influence individual politicians and political parties. </a:t>
            </a:r>
            <a:endParaRPr lang="en-GB" sz="2000" dirty="0">
              <a:latin typeface="Comic Sans MS" pitchFamily="66" charset="0"/>
            </a:endParaRPr>
          </a:p>
        </p:txBody>
      </p:sp>
      <p:sp>
        <p:nvSpPr>
          <p:cNvPr id="14" name="AutoShape 4">
            <a:hlinkClick r:id="rId5" highlightClick="1"/>
          </p:cNvPr>
          <p:cNvSpPr>
            <a:spLocks noChangeArrowheads="1"/>
          </p:cNvSpPr>
          <p:nvPr/>
        </p:nvSpPr>
        <p:spPr bwMode="auto">
          <a:xfrm>
            <a:off x="2836239" y="2489441"/>
            <a:ext cx="3384376" cy="2520280"/>
          </a:xfrm>
          <a:prstGeom prst="actionButtonMovie">
            <a:avLst/>
          </a:prstGeom>
          <a:solidFill>
            <a:srgbClr val="FF00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TextBox 9"/>
          <p:cNvSpPr txBox="1"/>
          <p:nvPr/>
        </p:nvSpPr>
        <p:spPr>
          <a:xfrm>
            <a:off x="3779912" y="5301208"/>
            <a:ext cx="5184576" cy="1384995"/>
          </a:xfrm>
          <a:prstGeom prst="rect">
            <a:avLst/>
          </a:prstGeom>
          <a:noFill/>
        </p:spPr>
        <p:txBody>
          <a:bodyPr wrap="square" rtlCol="0">
            <a:spAutoFit/>
          </a:bodyPr>
          <a:lstStyle/>
          <a:p>
            <a:pPr algn="ctr"/>
            <a:r>
              <a:rPr lang="en-GB" sz="2800" dirty="0" smtClean="0">
                <a:latin typeface="Comic Sans MS" pitchFamily="66" charset="0"/>
              </a:rPr>
              <a:t>What do you think would happen if you took the media out of politics? </a:t>
            </a:r>
            <a:endParaRPr lang="en-GB" sz="2800" dirty="0">
              <a:latin typeface="Comic Sans MS" pitchFamily="66" charset="0"/>
            </a:endParaRPr>
          </a:p>
        </p:txBody>
      </p:sp>
      <p:sp>
        <p:nvSpPr>
          <p:cNvPr id="12" name="TextBox 11"/>
          <p:cNvSpPr txBox="1"/>
          <p:nvPr/>
        </p:nvSpPr>
        <p:spPr>
          <a:xfrm>
            <a:off x="395536" y="5301208"/>
            <a:ext cx="2952328" cy="1077218"/>
          </a:xfrm>
          <a:prstGeom prst="rect">
            <a:avLst/>
          </a:prstGeom>
          <a:noFill/>
        </p:spPr>
        <p:txBody>
          <a:bodyPr wrap="square" rtlCol="0">
            <a:spAutoFit/>
          </a:bodyPr>
          <a:lstStyle/>
          <a:p>
            <a:pPr algn="ctr"/>
            <a:r>
              <a:rPr lang="en-GB" sz="3200" b="1" dirty="0" smtClean="0">
                <a:solidFill>
                  <a:srgbClr val="7030A0"/>
                </a:solidFill>
                <a:latin typeface="Comic Sans MS" pitchFamily="66" charset="0"/>
              </a:rPr>
              <a:t>THINK, PAIR, SHARE</a:t>
            </a:r>
            <a:endParaRPr lang="en-GB" sz="3200" b="1" dirty="0">
              <a:solidFill>
                <a:srgbClr val="7030A0"/>
              </a:solidFill>
              <a:latin typeface="Comic Sans MS" pitchFamily="66" charset="0"/>
            </a:endParaRPr>
          </a:p>
        </p:txBody>
      </p:sp>
      <p:pic>
        <p:nvPicPr>
          <p:cNvPr id="1026" name="Picture 2" descr="C:\Users\fs2642c\AppData\Local\Microsoft\Windows\Temporary Internet Files\Content.IE5\NZ8O1DP0\MC900229443[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7753" y="4864145"/>
            <a:ext cx="852709" cy="8741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fs2642c\AppData\Local\Microsoft\Windows\Temporary Internet Files\Content.IE5\SDP70NLD\MC900212753[1].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472733" y="4077072"/>
            <a:ext cx="1073093" cy="100560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fs2642c\AppData\Local\Microsoft\Windows\Temporary Internet Files\Content.IE5\VS10SYJC\MC900359501[1].wm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73999" y="2636912"/>
            <a:ext cx="1474927" cy="1844345"/>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fs2642c\AppData\Local\Microsoft\Windows\Temporary Internet Files\Content.IE5\YTSJBBJE\MC900364338[1].wm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704248" y="2301161"/>
            <a:ext cx="1806854" cy="15663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7010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7384"/>
            <a:ext cx="8496944" cy="830997"/>
          </a:xfrm>
          <a:prstGeom prst="rect">
            <a:avLst/>
          </a:prstGeom>
          <a:noFill/>
        </p:spPr>
        <p:txBody>
          <a:bodyPr wrap="square" rtlCol="0">
            <a:spAutoFit/>
          </a:bodyPr>
          <a:lstStyle/>
          <a:p>
            <a:pPr algn="ctr"/>
            <a:r>
              <a:rPr lang="en-GB" sz="4800" b="1" u="sng" dirty="0" smtClean="0">
                <a:solidFill>
                  <a:srgbClr val="7030A0"/>
                </a:solidFill>
                <a:latin typeface="Comic Sans MS" pitchFamily="66" charset="0"/>
              </a:rPr>
              <a:t>Newspapers</a:t>
            </a:r>
            <a:r>
              <a:rPr lang="en-GB" sz="2800" b="1" u="sng" dirty="0" smtClean="0">
                <a:solidFill>
                  <a:srgbClr val="7030A0"/>
                </a:solidFill>
                <a:latin typeface="Comic Sans MS" pitchFamily="66" charset="0"/>
              </a:rPr>
              <a:t> </a:t>
            </a:r>
            <a:endParaRPr lang="en-GB" sz="2800" b="1" u="sng" dirty="0">
              <a:solidFill>
                <a:srgbClr val="7030A0"/>
              </a:solidFill>
              <a:latin typeface="Comic Sans MS" pitchFamily="66" charset="0"/>
            </a:endParaRPr>
          </a:p>
        </p:txBody>
      </p:sp>
      <p:sp>
        <p:nvSpPr>
          <p:cNvPr id="4" name="TextBox 3"/>
          <p:cNvSpPr txBox="1"/>
          <p:nvPr/>
        </p:nvSpPr>
        <p:spPr>
          <a:xfrm>
            <a:off x="73442" y="895413"/>
            <a:ext cx="8856984" cy="4708981"/>
          </a:xfrm>
          <a:prstGeom prst="rect">
            <a:avLst/>
          </a:prstGeom>
          <a:noFill/>
        </p:spPr>
        <p:txBody>
          <a:bodyPr wrap="square" rtlCol="0">
            <a:spAutoFit/>
          </a:bodyPr>
          <a:lstStyle/>
          <a:p>
            <a:pPr marL="285750" lvl="0" indent="-285750">
              <a:buFont typeface="Arial" pitchFamily="34" charset="0"/>
              <a:buChar char="•"/>
            </a:pPr>
            <a:r>
              <a:rPr lang="en-US" sz="2400" dirty="0">
                <a:latin typeface="Comic Sans MS" pitchFamily="66" charset="0"/>
              </a:rPr>
              <a:t>Newspapers can choose to support particular parties and can advise its readers to do the same. </a:t>
            </a:r>
            <a:endParaRPr lang="en-US" sz="2400" dirty="0" smtClean="0">
              <a:latin typeface="Comic Sans MS" pitchFamily="66" charset="0"/>
            </a:endParaRPr>
          </a:p>
          <a:p>
            <a:pPr marL="285750" lvl="0" indent="-285750">
              <a:buFont typeface="Arial" pitchFamily="34" charset="0"/>
              <a:buChar char="•"/>
            </a:pPr>
            <a:r>
              <a:rPr lang="en-US" sz="2400" dirty="0" smtClean="0">
                <a:latin typeface="Comic Sans MS" pitchFamily="66" charset="0"/>
              </a:rPr>
              <a:t>Politicians </a:t>
            </a:r>
            <a:r>
              <a:rPr lang="en-US" sz="2400" dirty="0">
                <a:latin typeface="Comic Sans MS" pitchFamily="66" charset="0"/>
              </a:rPr>
              <a:t>and political parties know that most households in Scotland purchase a daily newspaper. </a:t>
            </a:r>
            <a:endParaRPr lang="en-US" sz="2400" dirty="0" smtClean="0">
              <a:latin typeface="Comic Sans MS" pitchFamily="66" charset="0"/>
            </a:endParaRPr>
          </a:p>
          <a:p>
            <a:pPr marL="285750" lvl="0" indent="-285750">
              <a:buFont typeface="Arial" pitchFamily="34" charset="0"/>
              <a:buChar char="•"/>
            </a:pPr>
            <a:r>
              <a:rPr lang="en-US" sz="2400" dirty="0" smtClean="0">
                <a:latin typeface="Comic Sans MS" pitchFamily="66" charset="0"/>
              </a:rPr>
              <a:t>In </a:t>
            </a:r>
            <a:r>
              <a:rPr lang="en-US" sz="2400" dirty="0">
                <a:latin typeface="Comic Sans MS" pitchFamily="66" charset="0"/>
              </a:rPr>
              <a:t>turn, they want to get as much positive coverage as possible so that people will support them and vote for them in elections</a:t>
            </a:r>
            <a:r>
              <a:rPr lang="en-US" sz="2400" dirty="0" smtClean="0">
                <a:latin typeface="Comic Sans MS" pitchFamily="66" charset="0"/>
              </a:rPr>
              <a:t>.</a:t>
            </a:r>
          </a:p>
          <a:p>
            <a:pPr marL="285750" lvl="0" indent="-285750">
              <a:buFont typeface="Arial" pitchFamily="34" charset="0"/>
              <a:buChar char="•"/>
            </a:pPr>
            <a:r>
              <a:rPr lang="en-US" sz="2400" dirty="0" smtClean="0">
                <a:latin typeface="Comic Sans MS" pitchFamily="66" charset="0"/>
              </a:rPr>
              <a:t>It is a very complex relationship between the print media and political parties. </a:t>
            </a:r>
          </a:p>
          <a:p>
            <a:pPr marL="285750" lvl="0" indent="-285750">
              <a:buFont typeface="Arial" pitchFamily="34" charset="0"/>
              <a:buChar char="•"/>
            </a:pPr>
            <a:r>
              <a:rPr lang="en-US" sz="2400" dirty="0" smtClean="0">
                <a:latin typeface="Comic Sans MS" pitchFamily="66" charset="0"/>
              </a:rPr>
              <a:t>Is it the newspapers that influence the politicians? Or is it the public who influence what the newspapers print? </a:t>
            </a:r>
            <a:endParaRPr lang="en-GB" sz="2400" dirty="0">
              <a:latin typeface="Comic Sans MS" pitchFamily="66" charset="0"/>
            </a:endParaRPr>
          </a:p>
          <a:p>
            <a:r>
              <a:rPr lang="en-US" dirty="0"/>
              <a:t> </a:t>
            </a:r>
            <a:endParaRPr lang="en-GB" dirty="0"/>
          </a:p>
          <a:p>
            <a:endParaRPr lang="en-GB" dirty="0"/>
          </a:p>
        </p:txBody>
      </p:sp>
      <p:pic>
        <p:nvPicPr>
          <p:cNvPr id="8" name="Picture 5" descr="C:\Users\fs2642c\AppData\Local\Microsoft\Windows\Temporary Internet Files\Content.IE5\YTSJBBJE\MC900364338[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68185" y="5589239"/>
            <a:ext cx="1134871" cy="983823"/>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fs2642c\AppData\Local\Microsoft\Windows\Temporary Internet Files\Content.IE5\NZ8O1DP0\MC900278532[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43187" y="140921"/>
            <a:ext cx="889253" cy="85587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MC900440424[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442" y="96259"/>
            <a:ext cx="1128217" cy="799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3" descr="C:\Users\fs2642c\AppData\Local\Microsoft\Windows\Temporary Internet Files\Content.IE5\VS10SYJC\MC900371064[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3528" y="5085184"/>
            <a:ext cx="1899209" cy="1670609"/>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fs2642c\AppData\Local\Microsoft\Windows\Temporary Internet Files\Content.IE5\YTSJBBJE\MC900355285[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79912" y="4942538"/>
            <a:ext cx="1812341" cy="18132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213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7384"/>
            <a:ext cx="8496944" cy="523220"/>
          </a:xfrm>
          <a:prstGeom prst="rect">
            <a:avLst/>
          </a:prstGeom>
          <a:noFill/>
        </p:spPr>
        <p:txBody>
          <a:bodyPr wrap="square" rtlCol="0">
            <a:spAutoFit/>
          </a:bodyPr>
          <a:lstStyle/>
          <a:p>
            <a:pPr algn="ctr"/>
            <a:r>
              <a:rPr lang="en-GB" sz="2800" b="1" u="sng" dirty="0" smtClean="0">
                <a:solidFill>
                  <a:srgbClr val="7030A0"/>
                </a:solidFill>
                <a:latin typeface="Comic Sans MS" pitchFamily="66" charset="0"/>
              </a:rPr>
              <a:t>How Powerful is the Tabloid Press?</a:t>
            </a:r>
            <a:r>
              <a:rPr lang="en-GB" sz="1400" b="1" u="sng" dirty="0" smtClean="0">
                <a:solidFill>
                  <a:srgbClr val="7030A0"/>
                </a:solidFill>
                <a:latin typeface="Comic Sans MS" pitchFamily="66" charset="0"/>
              </a:rPr>
              <a:t> </a:t>
            </a:r>
            <a:endParaRPr lang="en-GB" sz="1400" b="1" u="sng" dirty="0">
              <a:solidFill>
                <a:srgbClr val="7030A0"/>
              </a:solidFill>
              <a:latin typeface="Comic Sans MS" pitchFamily="66" charset="0"/>
            </a:endParaRPr>
          </a:p>
        </p:txBody>
      </p:sp>
      <p:pic>
        <p:nvPicPr>
          <p:cNvPr id="10" name="Picture 2" descr="MC900440424[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442" y="96259"/>
            <a:ext cx="1128217" cy="799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3" descr="C:\Users\fs2642c\AppData\Local\Microsoft\Windows\Temporary Internet Files\Content.IE5\VS10SYJC\MC900371064[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5620" y="-17739"/>
            <a:ext cx="1038104" cy="91315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96784" y="895413"/>
            <a:ext cx="3699152" cy="51593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716169" y="895413"/>
            <a:ext cx="3950515" cy="174149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286078" y="2852936"/>
            <a:ext cx="2448272" cy="2974197"/>
          </a:xfrm>
          <a:prstGeom prst="rect">
            <a:avLst/>
          </a:prstGeom>
        </p:spPr>
      </p:pic>
      <p:sp>
        <p:nvSpPr>
          <p:cNvPr id="11" name="TextBox 10"/>
          <p:cNvSpPr txBox="1"/>
          <p:nvPr/>
        </p:nvSpPr>
        <p:spPr>
          <a:xfrm>
            <a:off x="179512" y="6064889"/>
            <a:ext cx="4222482" cy="646331"/>
          </a:xfrm>
          <a:prstGeom prst="rect">
            <a:avLst/>
          </a:prstGeom>
          <a:noFill/>
        </p:spPr>
        <p:txBody>
          <a:bodyPr wrap="square" rtlCol="0">
            <a:spAutoFit/>
          </a:bodyPr>
          <a:lstStyle/>
          <a:p>
            <a:pPr algn="ctr"/>
            <a:r>
              <a:rPr lang="en-GB" b="1" dirty="0" smtClean="0">
                <a:solidFill>
                  <a:srgbClr val="FF3399"/>
                </a:solidFill>
                <a:latin typeface="Comic Sans MS" pitchFamily="66" charset="0"/>
              </a:rPr>
              <a:t>1992- Conservative Victory. Neil Kinnock was the Labour Candidate. </a:t>
            </a:r>
            <a:endParaRPr lang="en-GB" b="1" dirty="0">
              <a:solidFill>
                <a:srgbClr val="FF3399"/>
              </a:solidFill>
              <a:latin typeface="Comic Sans MS" pitchFamily="66" charset="0"/>
            </a:endParaRPr>
          </a:p>
        </p:txBody>
      </p:sp>
      <p:sp>
        <p:nvSpPr>
          <p:cNvPr id="12" name="TextBox 11"/>
          <p:cNvSpPr txBox="1"/>
          <p:nvPr/>
        </p:nvSpPr>
        <p:spPr>
          <a:xfrm>
            <a:off x="5004048" y="5827133"/>
            <a:ext cx="3450624" cy="830997"/>
          </a:xfrm>
          <a:prstGeom prst="rect">
            <a:avLst/>
          </a:prstGeom>
          <a:noFill/>
        </p:spPr>
        <p:txBody>
          <a:bodyPr wrap="square" rtlCol="0">
            <a:spAutoFit/>
          </a:bodyPr>
          <a:lstStyle/>
          <a:p>
            <a:pPr algn="ctr"/>
            <a:r>
              <a:rPr lang="en-GB" sz="2400" b="1" dirty="0" smtClean="0">
                <a:solidFill>
                  <a:srgbClr val="FF3399"/>
                </a:solidFill>
                <a:latin typeface="Comic Sans MS" pitchFamily="66" charset="0"/>
              </a:rPr>
              <a:t>1997-Labour landslide victory. </a:t>
            </a:r>
            <a:endParaRPr lang="en-GB" sz="2400" b="1" dirty="0">
              <a:solidFill>
                <a:srgbClr val="FF3399"/>
              </a:solidFill>
              <a:latin typeface="Comic Sans MS" pitchFamily="66" charset="0"/>
            </a:endParaRPr>
          </a:p>
        </p:txBody>
      </p:sp>
    </p:spTree>
    <p:extLst>
      <p:ext uri="{BB962C8B-B14F-4D97-AF65-F5344CB8AC3E}">
        <p14:creationId xmlns:p14="http://schemas.microsoft.com/office/powerpoint/2010/main" xmlns="" val="777206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7384"/>
            <a:ext cx="8496944" cy="523220"/>
          </a:xfrm>
          <a:prstGeom prst="rect">
            <a:avLst/>
          </a:prstGeom>
          <a:noFill/>
        </p:spPr>
        <p:txBody>
          <a:bodyPr wrap="square" rtlCol="0">
            <a:spAutoFit/>
          </a:bodyPr>
          <a:lstStyle/>
          <a:p>
            <a:pPr algn="ctr"/>
            <a:r>
              <a:rPr lang="en-GB" sz="2800" b="1" u="sng" dirty="0" smtClean="0">
                <a:solidFill>
                  <a:srgbClr val="7030A0"/>
                </a:solidFill>
                <a:latin typeface="Comic Sans MS" pitchFamily="66" charset="0"/>
              </a:rPr>
              <a:t>How Powerful is the Tabloid Press?</a:t>
            </a:r>
            <a:r>
              <a:rPr lang="en-GB" sz="1400" b="1" u="sng" dirty="0" smtClean="0">
                <a:solidFill>
                  <a:srgbClr val="7030A0"/>
                </a:solidFill>
                <a:latin typeface="Comic Sans MS" pitchFamily="66" charset="0"/>
              </a:rPr>
              <a:t> </a:t>
            </a:r>
            <a:endParaRPr lang="en-GB" sz="1400" b="1" u="sng" dirty="0">
              <a:solidFill>
                <a:srgbClr val="7030A0"/>
              </a:solidFill>
              <a:latin typeface="Comic Sans MS" pitchFamily="66" charset="0"/>
            </a:endParaRPr>
          </a:p>
        </p:txBody>
      </p:sp>
      <p:pic>
        <p:nvPicPr>
          <p:cNvPr id="10" name="Picture 2" descr="MC900440424[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442" y="96259"/>
            <a:ext cx="1128217" cy="799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3" descr="C:\Users\fs2642c\AppData\Local\Microsoft\Windows\Temporary Internet Files\Content.IE5\VS10SYJC\MC900371064[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5620" y="-17739"/>
            <a:ext cx="1038104" cy="91315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http://www.osamasaeed.org/.a/6a00d8341c34b553ef0120a89d58b9970b-800wi">
            <a:hlinkClick r:id="rId4"/>
          </p:cNvPr>
          <p:cNvPicPr>
            <a:picLocks noChangeAspect="1" noChangeArrowheads="1"/>
          </p:cNvPicPr>
          <p:nvPr/>
        </p:nvPicPr>
        <p:blipFill>
          <a:blip r:embed="rId5"/>
          <a:srcRect/>
          <a:stretch>
            <a:fillRect/>
          </a:stretch>
        </p:blipFill>
        <p:spPr bwMode="auto">
          <a:xfrm>
            <a:off x="241391" y="895413"/>
            <a:ext cx="3543300" cy="4732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4" descr="http://a1.sphotos.ak.fbcdn.net/hphotos-ak-snc6/215437_2004336265064_1143353588_32511692_1263553_n.jpg"/>
          <p:cNvPicPr>
            <a:picLocks noChangeAspect="1" noChangeArrowheads="1"/>
          </p:cNvPicPr>
          <p:nvPr/>
        </p:nvPicPr>
        <p:blipFill>
          <a:blip r:embed="rId6"/>
          <a:srcRect/>
          <a:stretch>
            <a:fillRect/>
          </a:stretch>
        </p:blipFill>
        <p:spPr bwMode="auto">
          <a:xfrm>
            <a:off x="4488197" y="692696"/>
            <a:ext cx="4197350" cy="5616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135675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196764"/>
            <a:ext cx="1652289" cy="2153249"/>
          </a:xfrm>
          <a:prstGeom prst="rect">
            <a:avLst/>
          </a:prstGeom>
        </p:spPr>
      </p:pic>
      <p:sp>
        <p:nvSpPr>
          <p:cNvPr id="2" name="TextBox 1"/>
          <p:cNvSpPr txBox="1"/>
          <p:nvPr/>
        </p:nvSpPr>
        <p:spPr>
          <a:xfrm>
            <a:off x="251520" y="260648"/>
            <a:ext cx="8784976" cy="584775"/>
          </a:xfrm>
          <a:prstGeom prst="rect">
            <a:avLst/>
          </a:prstGeom>
          <a:noFill/>
        </p:spPr>
        <p:txBody>
          <a:bodyPr wrap="square" rtlCol="0">
            <a:spAutoFit/>
          </a:bodyPr>
          <a:lstStyle/>
          <a:p>
            <a:pPr algn="ctr"/>
            <a:r>
              <a:rPr lang="en-GB" sz="3200" b="1" u="sng" dirty="0" smtClean="0">
                <a:solidFill>
                  <a:srgbClr val="7030A0"/>
                </a:solidFill>
                <a:latin typeface="Comic Sans MS" pitchFamily="66" charset="0"/>
              </a:rPr>
              <a:t>Media Moguls- How influential are they? </a:t>
            </a:r>
            <a:endParaRPr lang="en-GB" sz="3200" b="1" u="sng" dirty="0">
              <a:solidFill>
                <a:srgbClr val="7030A0"/>
              </a:solidFill>
              <a:latin typeface="Comic Sans MS" pitchFamily="66" charset="0"/>
            </a:endParaRPr>
          </a:p>
        </p:txBody>
      </p:sp>
      <p:pic>
        <p:nvPicPr>
          <p:cNvPr id="3" name="Picture 3" descr="C:\Users\fs2642c\AppData\Local\Microsoft\Windows\Temporary Internet Files\Content.IE5\VS10SYJC\MC900371064[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2893437"/>
            <a:ext cx="1038104" cy="91315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195736" y="980728"/>
            <a:ext cx="6552728" cy="2585323"/>
          </a:xfrm>
          <a:prstGeom prst="rect">
            <a:avLst/>
          </a:prstGeom>
          <a:noFill/>
        </p:spPr>
        <p:txBody>
          <a:bodyPr wrap="square" rtlCol="0">
            <a:spAutoFit/>
          </a:bodyPr>
          <a:lstStyle/>
          <a:p>
            <a:r>
              <a:rPr lang="en-GB" dirty="0" smtClean="0">
                <a:latin typeface="Comic Sans MS" pitchFamily="66" charset="0"/>
              </a:rPr>
              <a:t>Ever since the phone hacking scandal of 2011 and the closure of the News of the World newspaper, the relationship between politicians and the media has came under scrutiny. </a:t>
            </a:r>
          </a:p>
          <a:p>
            <a:r>
              <a:rPr lang="en-GB" dirty="0" smtClean="0">
                <a:latin typeface="Comic Sans MS" pitchFamily="66" charset="0"/>
              </a:rPr>
              <a:t>Rupert Murdoch owns News Corp and the UK branch of this is News International. In the UK he owns The Sun, The Times, The Sunday Times and The News of the World.  They form a huge chunk of the UK newspaper market. </a:t>
            </a:r>
          </a:p>
          <a:p>
            <a:endParaRPr lang="en-GB" dirty="0">
              <a:latin typeface="Comic Sans MS" pitchFamily="66" charset="0"/>
            </a:endParaRPr>
          </a:p>
        </p:txBody>
      </p:sp>
      <p:sp>
        <p:nvSpPr>
          <p:cNvPr id="6" name="TextBox 5"/>
          <p:cNvSpPr txBox="1"/>
          <p:nvPr/>
        </p:nvSpPr>
        <p:spPr>
          <a:xfrm>
            <a:off x="105165" y="4066645"/>
            <a:ext cx="3962779" cy="1754326"/>
          </a:xfrm>
          <a:prstGeom prst="rect">
            <a:avLst/>
          </a:prstGeom>
          <a:noFill/>
        </p:spPr>
        <p:txBody>
          <a:bodyPr wrap="square" rtlCol="0">
            <a:spAutoFit/>
          </a:bodyPr>
          <a:lstStyle/>
          <a:p>
            <a:r>
              <a:rPr lang="en-GB" dirty="0" smtClean="0">
                <a:latin typeface="Comic Sans MS" pitchFamily="66" charset="0"/>
              </a:rPr>
              <a:t>News International reaches 14.5 million per week in the UK- almost double of what other newspaper groups reach in the UK. News International TV and radio services reach another 45 million. </a:t>
            </a:r>
            <a:endParaRPr lang="en-GB" dirty="0">
              <a:latin typeface="Comic Sans MS" pitchFamily="66"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27371" y="3360493"/>
            <a:ext cx="4032447" cy="3330021"/>
          </a:xfrm>
          <a:prstGeom prst="rect">
            <a:avLst/>
          </a:prstGeom>
        </p:spPr>
      </p:pic>
      <p:pic>
        <p:nvPicPr>
          <p:cNvPr id="8" name="il_fi" descr="http://us.cdn2.123rf.com/168nwm/milinz/milinz1105/milinz110500001/9481736-cartoon-character-blinky-writing-with-big-blue-pen-vector-illustration.jpg"/>
          <p:cNvPicPr>
            <a:picLocks noChangeAspect="1" noChangeArrowheads="1"/>
          </p:cNvPicPr>
          <p:nvPr/>
        </p:nvPicPr>
        <p:blipFill>
          <a:blip r:embed="rId5" r:link="rId6">
            <a:extLst>
              <a:ext uri="{28A0092B-C50C-407E-A947-70E740481C1C}">
                <a14:useLocalDpi xmlns:a14="http://schemas.microsoft.com/office/drawing/2010/main" xmlns="" val="0"/>
              </a:ext>
            </a:extLst>
          </a:blip>
          <a:srcRect/>
          <a:stretch>
            <a:fillRect/>
          </a:stretch>
        </p:blipFill>
        <p:spPr bwMode="auto">
          <a:xfrm>
            <a:off x="8172400" y="890569"/>
            <a:ext cx="777875" cy="653256"/>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985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784976" cy="584775"/>
          </a:xfrm>
          <a:prstGeom prst="rect">
            <a:avLst/>
          </a:prstGeom>
          <a:noFill/>
        </p:spPr>
        <p:txBody>
          <a:bodyPr wrap="square" rtlCol="0">
            <a:spAutoFit/>
          </a:bodyPr>
          <a:lstStyle/>
          <a:p>
            <a:pPr algn="ctr"/>
            <a:r>
              <a:rPr lang="en-GB" sz="3200" b="1" u="sng" dirty="0" smtClean="0">
                <a:solidFill>
                  <a:srgbClr val="7030A0"/>
                </a:solidFill>
                <a:latin typeface="Comic Sans MS" pitchFamily="66" charset="0"/>
              </a:rPr>
              <a:t>Media Moguls- How influential are they? </a:t>
            </a:r>
            <a:endParaRPr lang="en-GB" sz="3200" b="1" u="sng" dirty="0">
              <a:solidFill>
                <a:srgbClr val="7030A0"/>
              </a:solidFill>
              <a:latin typeface="Comic Sans MS" pitchFamily="66"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477855"/>
            <a:ext cx="2267744" cy="1360646"/>
          </a:xfrm>
          <a:prstGeom prst="rect">
            <a:avLst/>
          </a:prstGeom>
        </p:spPr>
      </p:pic>
      <p:sp>
        <p:nvSpPr>
          <p:cNvPr id="10" name="TextBox 9"/>
          <p:cNvSpPr txBox="1"/>
          <p:nvPr/>
        </p:nvSpPr>
        <p:spPr>
          <a:xfrm>
            <a:off x="0" y="875692"/>
            <a:ext cx="9036496" cy="4708981"/>
          </a:xfrm>
          <a:prstGeom prst="rect">
            <a:avLst/>
          </a:prstGeom>
          <a:noFill/>
        </p:spPr>
        <p:txBody>
          <a:bodyPr wrap="square" rtlCol="0">
            <a:spAutoFit/>
          </a:bodyPr>
          <a:lstStyle/>
          <a:p>
            <a:pPr marL="342900" indent="-342900">
              <a:buFont typeface="Arial" pitchFamily="34" charset="0"/>
              <a:buChar char="•"/>
            </a:pPr>
            <a:r>
              <a:rPr lang="en-GB" sz="2000" dirty="0" smtClean="0">
                <a:latin typeface="Comic Sans MS" pitchFamily="66" charset="0"/>
              </a:rPr>
              <a:t>Tony Blair and Rupert Murdoch were good friends and many say that Murdoch ‘put him in office’ and between 1997 and 2007 the two men ‘virtually ran Great Britain’. </a:t>
            </a:r>
            <a:endParaRPr lang="en-GB" sz="2000" dirty="0">
              <a:latin typeface="Comic Sans MS" pitchFamily="66" charset="0"/>
            </a:endParaRPr>
          </a:p>
          <a:p>
            <a:pPr marL="342900" indent="-342900">
              <a:buFont typeface="Arial" pitchFamily="34" charset="0"/>
              <a:buChar char="•"/>
            </a:pPr>
            <a:r>
              <a:rPr lang="en-GB" sz="2000" dirty="0" smtClean="0">
                <a:latin typeface="Comic Sans MS" pitchFamily="66" charset="0"/>
              </a:rPr>
              <a:t>The Leveson Inquiry has looked into accusations of corruption within Tony Blair’s government and that there was a ‘deal’ in place between the two. It is claimed that in return for The Sun’s backing, Blair would have granted Murdoch certain concessions and that they were getting a good deal out of the Labour government. </a:t>
            </a:r>
          </a:p>
          <a:p>
            <a:pPr marL="342900" indent="-342900">
              <a:buFont typeface="Arial" pitchFamily="34" charset="0"/>
              <a:buChar char="•"/>
            </a:pPr>
            <a:r>
              <a:rPr lang="en-GB" sz="2000" dirty="0" smtClean="0">
                <a:latin typeface="Comic Sans MS" pitchFamily="66" charset="0"/>
              </a:rPr>
              <a:t>In the run up to the Iraq war, it is alleged that Blair made three phone calls to Murdoch. It has been argued that Blair would not have pursued his policy in Iraq if it had not been supported by Murdoch and the Sun. </a:t>
            </a:r>
          </a:p>
          <a:p>
            <a:pPr marL="342900" indent="-342900">
              <a:buFont typeface="Arial" pitchFamily="34" charset="0"/>
              <a:buChar char="•"/>
            </a:pPr>
            <a:r>
              <a:rPr lang="en-GB" sz="2000" dirty="0" smtClean="0">
                <a:latin typeface="Comic Sans MS" pitchFamily="66" charset="0"/>
              </a:rPr>
              <a:t>Overall the Leveson Inquiry has shown that the press and the politicians are far too close.  This means that the integrity of political decision making can be called into question. </a:t>
            </a:r>
          </a:p>
          <a:p>
            <a:endParaRPr lang="en-GB" sz="2000" dirty="0">
              <a:latin typeface="Comic Sans MS" pitchFamily="66" charset="0"/>
            </a:endParaRPr>
          </a:p>
        </p:txBody>
      </p:sp>
      <p:pic>
        <p:nvPicPr>
          <p:cNvPr id="1026" name="Picture 2" descr="C:\Users\fs2642c\AppData\Local\Microsoft\Windows\Temporary Internet Files\Content.IE5\VS10SYJC\MC900371064[2].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79136" y="5393529"/>
            <a:ext cx="1664864" cy="146447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l_fi" descr="http://us.cdn2.123rf.com/168nwm/milinz/milinz1105/milinz110500001/9481736-cartoon-character-blinky-writing-with-big-blue-pen-vector-illustration.jpg"/>
          <p:cNvPicPr>
            <a:picLocks noChangeAspect="1" noChangeArrowheads="1"/>
          </p:cNvPicPr>
          <p:nvPr/>
        </p:nvPicPr>
        <p:blipFill>
          <a:blip r:embed="rId4" r:link="rId5">
            <a:extLst>
              <a:ext uri="{28A0092B-C50C-407E-A947-70E740481C1C}">
                <a14:useLocalDpi xmlns:a14="http://schemas.microsoft.com/office/drawing/2010/main" xmlns="" val="0"/>
              </a:ext>
            </a:extLst>
          </a:blip>
          <a:srcRect/>
          <a:stretch>
            <a:fillRect/>
          </a:stretch>
        </p:blipFill>
        <p:spPr bwMode="auto">
          <a:xfrm>
            <a:off x="5940152" y="5564197"/>
            <a:ext cx="945674" cy="794173"/>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849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1660</TotalTime>
  <Words>2070</Words>
  <Application>Microsoft Office PowerPoint</Application>
  <PresentationFormat>On-screen Show (4:3)</PresentationFormat>
  <Paragraphs>125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Today we will…</vt:lpstr>
      <vt:lpstr>Success Criteria</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Media scrutiny</vt:lpstr>
      <vt:lpstr>Slide 18</vt:lpstr>
      <vt:lpstr>Slide 19</vt:lpstr>
      <vt:lpstr>Slide 20</vt:lpstr>
      <vt:lpstr>Slide 21</vt:lpstr>
      <vt:lpstr>Slide 22</vt:lpstr>
      <vt:lpstr>Slide 23</vt:lpstr>
      <vt:lpstr>Exam Task</vt:lpstr>
      <vt:lpstr>Was I successful? </vt:lpstr>
    </vt:vector>
  </TitlesOfParts>
  <Company>Glasgow City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FBateman</dc:creator>
  <cp:lastModifiedBy>KDoyle</cp:lastModifiedBy>
  <cp:revision>104</cp:revision>
  <dcterms:created xsi:type="dcterms:W3CDTF">2014-05-01T13:33:00Z</dcterms:created>
  <dcterms:modified xsi:type="dcterms:W3CDTF">2015-10-19T10:27:15Z</dcterms:modified>
</cp:coreProperties>
</file>