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5" r:id="rId1"/>
  </p:sldMasterIdLst>
  <p:notesMasterIdLst>
    <p:notesMasterId r:id="rId19"/>
  </p:notesMasterIdLst>
  <p:sldIdLst>
    <p:sldId id="264" r:id="rId2"/>
    <p:sldId id="277" r:id="rId3"/>
    <p:sldId id="283" r:id="rId4"/>
    <p:sldId id="267" r:id="rId5"/>
    <p:sldId id="278" r:id="rId6"/>
    <p:sldId id="280" r:id="rId7"/>
    <p:sldId id="273" r:id="rId8"/>
    <p:sldId id="274" r:id="rId9"/>
    <p:sldId id="275" r:id="rId10"/>
    <p:sldId id="279" r:id="rId11"/>
    <p:sldId id="276" r:id="rId12"/>
    <p:sldId id="288" r:id="rId13"/>
    <p:sldId id="281" r:id="rId14"/>
    <p:sldId id="284" r:id="rId15"/>
    <p:sldId id="285" r:id="rId16"/>
    <p:sldId id="286" r:id="rId17"/>
    <p:sldId id="287" r:id="rId18"/>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orbel"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orbel"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orbel"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orbel"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orbel" pitchFamily="34" charset="0"/>
        <a:ea typeface="+mn-ea"/>
        <a:cs typeface="+mn-cs"/>
      </a:defRPr>
    </a:lvl5pPr>
    <a:lvl6pPr marL="2286000" algn="l" defTabSz="914400" rtl="0" eaLnBrk="1" latinLnBrk="0" hangingPunct="1">
      <a:defRPr kern="1200">
        <a:solidFill>
          <a:schemeClr val="tx1"/>
        </a:solidFill>
        <a:latin typeface="Corbel" pitchFamily="34" charset="0"/>
        <a:ea typeface="+mn-ea"/>
        <a:cs typeface="+mn-cs"/>
      </a:defRPr>
    </a:lvl6pPr>
    <a:lvl7pPr marL="2743200" algn="l" defTabSz="914400" rtl="0" eaLnBrk="1" latinLnBrk="0" hangingPunct="1">
      <a:defRPr kern="1200">
        <a:solidFill>
          <a:schemeClr val="tx1"/>
        </a:solidFill>
        <a:latin typeface="Corbel" pitchFamily="34" charset="0"/>
        <a:ea typeface="+mn-ea"/>
        <a:cs typeface="+mn-cs"/>
      </a:defRPr>
    </a:lvl7pPr>
    <a:lvl8pPr marL="3200400" algn="l" defTabSz="914400" rtl="0" eaLnBrk="1" latinLnBrk="0" hangingPunct="1">
      <a:defRPr kern="1200">
        <a:solidFill>
          <a:schemeClr val="tx1"/>
        </a:solidFill>
        <a:latin typeface="Corbel" pitchFamily="34" charset="0"/>
        <a:ea typeface="+mn-ea"/>
        <a:cs typeface="+mn-cs"/>
      </a:defRPr>
    </a:lvl8pPr>
    <a:lvl9pPr marL="3657600" algn="l" defTabSz="914400" rtl="0" eaLnBrk="1" latinLnBrk="0" hangingPunct="1">
      <a:defRPr kern="1200">
        <a:solidFill>
          <a:schemeClr val="tx1"/>
        </a:solidFill>
        <a:latin typeface="Corbe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58DD"/>
    <a:srgbClr val="FF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382" autoAdjust="0"/>
    <p:restoredTop sz="94660"/>
  </p:normalViewPr>
  <p:slideViewPr>
    <p:cSldViewPr snapToGrid="0">
      <p:cViewPr varScale="1">
        <p:scale>
          <a:sx n="56" d="100"/>
          <a:sy n="56" d="100"/>
        </p:scale>
        <p:origin x="78"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DB26CDB3-5A43-4432-A259-023BAC3D7945}" type="datetimeFigureOut">
              <a:rPr lang="en-US"/>
              <a:pPr>
                <a:defRPr/>
              </a:pPr>
              <a:t>8/15/2016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D272425-FA0B-4C51-A25E-1E1688361F83}" type="slidenum">
              <a:rPr lang="en-US"/>
              <a:pPr>
                <a:defRPr/>
              </a:pPr>
              <a:t>‹#›</a:t>
            </a:fld>
            <a:endParaRPr lang="en-US"/>
          </a:p>
        </p:txBody>
      </p:sp>
    </p:spTree>
    <p:extLst>
      <p:ext uri="{BB962C8B-B14F-4D97-AF65-F5344CB8AC3E}">
        <p14:creationId xmlns:p14="http://schemas.microsoft.com/office/powerpoint/2010/main" val="13764927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6454BA38-8A45-428D-A763-883A86C3E0D8}" type="datetimeFigureOut">
              <a:rPr lang="en-US" smtClean="0"/>
              <a:pPr>
                <a:defRPr/>
              </a:pPr>
              <a:t>8/15/2016</a:t>
            </a:fld>
            <a:endParaRPr lang="en-US"/>
          </a:p>
        </p:txBody>
      </p:sp>
      <p:sp>
        <p:nvSpPr>
          <p:cNvPr id="5" name="Footer Placeholder 4"/>
          <p:cNvSpPr>
            <a:spLocks noGrp="1"/>
          </p:cNvSpPr>
          <p:nvPr>
            <p:ph type="ftr" sz="quarter" idx="11"/>
          </p:nvPr>
        </p:nvSpPr>
        <p:spPr/>
        <p:txBody>
          <a:bodyPr/>
          <a:lstStyle/>
          <a:p>
            <a:pPr>
              <a:defRPr/>
            </a:pPr>
            <a:r>
              <a:rPr lang="en-US" smtClean="0"/>
              <a:t>
              </a:t>
            </a:r>
            <a:endParaRPr lang="en-US"/>
          </a:p>
        </p:txBody>
      </p:sp>
      <p:sp>
        <p:nvSpPr>
          <p:cNvPr id="6" name="Slide Number Placeholder 5"/>
          <p:cNvSpPr>
            <a:spLocks noGrp="1"/>
          </p:cNvSpPr>
          <p:nvPr>
            <p:ph type="sldNum" sz="quarter" idx="12"/>
          </p:nvPr>
        </p:nvSpPr>
        <p:spPr/>
        <p:txBody>
          <a:bodyPr/>
          <a:lstStyle/>
          <a:p>
            <a:pPr>
              <a:defRPr/>
            </a:pPr>
            <a:fld id="{8398C1E8-7C03-485F-A42B-AAC94CE242DF}" type="slidenum">
              <a:rPr lang="en-US" smtClean="0"/>
              <a:pPr>
                <a:defRPr/>
              </a:pPr>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4659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pPr>
              <a:defRPr/>
            </a:pPr>
            <a:fld id="{15C52304-61C5-4509-A9E0-B31B184AFCAF}" type="datetimeFigureOut">
              <a:rPr lang="en-US" smtClean="0"/>
              <a:pPr>
                <a:defRPr/>
              </a:pPr>
              <a:t>8/15/2016</a:t>
            </a:fld>
            <a:endParaRPr lang="en-US"/>
          </a:p>
        </p:txBody>
      </p:sp>
      <p:sp>
        <p:nvSpPr>
          <p:cNvPr id="4" name="Footer Placeholder 3"/>
          <p:cNvSpPr>
            <a:spLocks noGrp="1"/>
          </p:cNvSpPr>
          <p:nvPr>
            <p:ph type="ftr" sz="quarter" idx="11"/>
          </p:nvPr>
        </p:nvSpPr>
        <p:spPr/>
        <p:txBody>
          <a:bodyPr/>
          <a:lstStyle/>
          <a:p>
            <a:pPr>
              <a:defRPr/>
            </a:pPr>
            <a:r>
              <a:rPr lang="en-US" smtClean="0"/>
              <a:t>
              </a:t>
            </a:r>
            <a:endParaRPr lang="en-US"/>
          </a:p>
        </p:txBody>
      </p:sp>
      <p:sp>
        <p:nvSpPr>
          <p:cNvPr id="5" name="Slide Number Placeholder 4"/>
          <p:cNvSpPr>
            <a:spLocks noGrp="1"/>
          </p:cNvSpPr>
          <p:nvPr>
            <p:ph type="sldNum" sz="quarter" idx="12"/>
          </p:nvPr>
        </p:nvSpPr>
        <p:spPr/>
        <p:txBody>
          <a:bodyPr/>
          <a:lstStyle/>
          <a:p>
            <a:pPr>
              <a:defRPr/>
            </a:pPr>
            <a:fld id="{C8AF1D47-A608-43B1-9348-4C105A8D5D0E}" type="slidenum">
              <a:rPr lang="en-US" smtClean="0"/>
              <a:pPr>
                <a:defRPr/>
              </a:pPr>
              <a:t>‹#›</a:t>
            </a:fld>
            <a:endParaRPr lang="en-US"/>
          </a:p>
        </p:txBody>
      </p:sp>
    </p:spTree>
    <p:extLst>
      <p:ext uri="{BB962C8B-B14F-4D97-AF65-F5344CB8AC3E}">
        <p14:creationId xmlns:p14="http://schemas.microsoft.com/office/powerpoint/2010/main" val="1664044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B2FD5D82-4A97-470B-AEB7-5B4EE69F953C}" type="datetimeFigureOut">
              <a:rPr lang="en-US" smtClean="0"/>
              <a:pPr>
                <a:defRPr/>
              </a:pPr>
              <a:t>8/15/2016</a:t>
            </a:fld>
            <a:endParaRPr lang="en-US"/>
          </a:p>
        </p:txBody>
      </p:sp>
      <p:sp>
        <p:nvSpPr>
          <p:cNvPr id="5" name="Footer Placeholder 4"/>
          <p:cNvSpPr>
            <a:spLocks noGrp="1"/>
          </p:cNvSpPr>
          <p:nvPr>
            <p:ph type="ftr" sz="quarter" idx="11"/>
          </p:nvPr>
        </p:nvSpPr>
        <p:spPr/>
        <p:txBody>
          <a:bodyPr/>
          <a:lstStyle/>
          <a:p>
            <a:pPr>
              <a:defRPr/>
            </a:pPr>
            <a:r>
              <a:rPr lang="en-US" smtClean="0"/>
              <a:t>
              </a:t>
            </a:r>
            <a:endParaRPr lang="en-US"/>
          </a:p>
        </p:txBody>
      </p:sp>
      <p:sp>
        <p:nvSpPr>
          <p:cNvPr id="6" name="Slide Number Placeholder 5"/>
          <p:cNvSpPr>
            <a:spLocks noGrp="1"/>
          </p:cNvSpPr>
          <p:nvPr>
            <p:ph type="sldNum" sz="quarter" idx="12"/>
          </p:nvPr>
        </p:nvSpPr>
        <p:spPr/>
        <p:txBody>
          <a:bodyPr/>
          <a:lstStyle/>
          <a:p>
            <a:pPr>
              <a:defRPr/>
            </a:pPr>
            <a:fld id="{905C991A-2658-4A30-85C3-D5598A22AB26}" type="slidenum">
              <a:rPr lang="en-US" smtClean="0"/>
              <a:pPr>
                <a:defRPr/>
              </a:pPr>
              <a:t>‹#›</a:t>
            </a:fld>
            <a:endParaRPr lang="en-US"/>
          </a:p>
        </p:txBody>
      </p:sp>
    </p:spTree>
    <p:extLst>
      <p:ext uri="{BB962C8B-B14F-4D97-AF65-F5344CB8AC3E}">
        <p14:creationId xmlns:p14="http://schemas.microsoft.com/office/powerpoint/2010/main" val="89179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46C776B3-4480-4FB8-8B79-BA072C231D33}" type="datetimeFigureOut">
              <a:rPr lang="en-US" smtClean="0"/>
              <a:pPr>
                <a:defRPr/>
              </a:pPr>
              <a:t>8/15/2016</a:t>
            </a:fld>
            <a:endParaRPr lang="en-US"/>
          </a:p>
        </p:txBody>
      </p:sp>
      <p:sp>
        <p:nvSpPr>
          <p:cNvPr id="5" name="Footer Placeholder 4"/>
          <p:cNvSpPr>
            <a:spLocks noGrp="1"/>
          </p:cNvSpPr>
          <p:nvPr>
            <p:ph type="ftr" sz="quarter" idx="11"/>
          </p:nvPr>
        </p:nvSpPr>
        <p:spPr/>
        <p:txBody>
          <a:bodyPr/>
          <a:lstStyle/>
          <a:p>
            <a:pPr>
              <a:defRPr/>
            </a:pPr>
            <a:r>
              <a:rPr lang="en-US" smtClean="0"/>
              <a:t>
              </a:t>
            </a:r>
            <a:endParaRPr lang="en-US"/>
          </a:p>
        </p:txBody>
      </p:sp>
      <p:sp>
        <p:nvSpPr>
          <p:cNvPr id="6" name="Slide Number Placeholder 5"/>
          <p:cNvSpPr>
            <a:spLocks noGrp="1"/>
          </p:cNvSpPr>
          <p:nvPr>
            <p:ph type="sldNum" sz="quarter" idx="12"/>
          </p:nvPr>
        </p:nvSpPr>
        <p:spPr/>
        <p:txBody>
          <a:bodyPr/>
          <a:lstStyle/>
          <a:p>
            <a:pPr>
              <a:defRPr/>
            </a:pPr>
            <a:fld id="{CDBEFE36-28DA-4139-9085-9E0C62055914}" type="slidenum">
              <a:rPr lang="en-US" smtClean="0"/>
              <a:pPr>
                <a:defRPr/>
              </a:pPr>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912371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1FA16318-8EC1-40B2-9819-652DDFA234BA}" type="datetimeFigureOut">
              <a:rPr lang="en-US" smtClean="0"/>
              <a:pPr>
                <a:defRPr/>
              </a:pPr>
              <a:t>8/15/2016</a:t>
            </a:fld>
            <a:endParaRPr lang="en-US"/>
          </a:p>
        </p:txBody>
      </p:sp>
      <p:sp>
        <p:nvSpPr>
          <p:cNvPr id="5" name="Footer Placeholder 4"/>
          <p:cNvSpPr>
            <a:spLocks noGrp="1"/>
          </p:cNvSpPr>
          <p:nvPr>
            <p:ph type="ftr" sz="quarter" idx="11"/>
          </p:nvPr>
        </p:nvSpPr>
        <p:spPr/>
        <p:txBody>
          <a:bodyPr/>
          <a:lstStyle/>
          <a:p>
            <a:pPr>
              <a:defRPr/>
            </a:pPr>
            <a:r>
              <a:rPr lang="en-US" smtClean="0"/>
              <a:t>
              </a:t>
            </a:r>
            <a:endParaRPr lang="en-US"/>
          </a:p>
        </p:txBody>
      </p:sp>
      <p:sp>
        <p:nvSpPr>
          <p:cNvPr id="6" name="Slide Number Placeholder 5"/>
          <p:cNvSpPr>
            <a:spLocks noGrp="1"/>
          </p:cNvSpPr>
          <p:nvPr>
            <p:ph type="sldNum" sz="quarter" idx="12"/>
          </p:nvPr>
        </p:nvSpPr>
        <p:spPr/>
        <p:txBody>
          <a:bodyPr/>
          <a:lstStyle/>
          <a:p>
            <a:pPr>
              <a:defRPr/>
            </a:pPr>
            <a:fld id="{4F4657C4-13C3-4A77-8892-A82C0B5FE940}" type="slidenum">
              <a:rPr lang="en-US" smtClean="0"/>
              <a:pPr>
                <a:defRPr/>
              </a:pPr>
              <a:t>‹#›</a:t>
            </a:fld>
            <a:endParaRPr lang="en-US"/>
          </a:p>
        </p:txBody>
      </p:sp>
    </p:spTree>
    <p:extLst>
      <p:ext uri="{BB962C8B-B14F-4D97-AF65-F5344CB8AC3E}">
        <p14:creationId xmlns:p14="http://schemas.microsoft.com/office/powerpoint/2010/main" val="470655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AA1B0101-C676-43E6-B05F-304810DEB3A2}" type="datetimeFigureOut">
              <a:rPr lang="en-US" smtClean="0"/>
              <a:pPr>
                <a:defRPr/>
              </a:pPr>
              <a:t>8/15/2016</a:t>
            </a:fld>
            <a:endParaRPr lang="en-US"/>
          </a:p>
        </p:txBody>
      </p:sp>
      <p:sp>
        <p:nvSpPr>
          <p:cNvPr id="5" name="Footer Placeholder 4"/>
          <p:cNvSpPr>
            <a:spLocks noGrp="1"/>
          </p:cNvSpPr>
          <p:nvPr>
            <p:ph type="ftr" sz="quarter" idx="11"/>
          </p:nvPr>
        </p:nvSpPr>
        <p:spPr/>
        <p:txBody>
          <a:bodyPr/>
          <a:lstStyle/>
          <a:p>
            <a:pPr>
              <a:defRPr/>
            </a:pPr>
            <a:r>
              <a:rPr lang="en-US" smtClean="0"/>
              <a:t>
              </a:t>
            </a:r>
            <a:endParaRPr lang="en-US"/>
          </a:p>
        </p:txBody>
      </p:sp>
      <p:sp>
        <p:nvSpPr>
          <p:cNvPr id="6" name="Slide Number Placeholder 5"/>
          <p:cNvSpPr>
            <a:spLocks noGrp="1"/>
          </p:cNvSpPr>
          <p:nvPr>
            <p:ph type="sldNum" sz="quarter" idx="12"/>
          </p:nvPr>
        </p:nvSpPr>
        <p:spPr/>
        <p:txBody>
          <a:bodyPr/>
          <a:lstStyle/>
          <a:p>
            <a:pPr>
              <a:defRPr/>
            </a:pPr>
            <a:fld id="{C94EB5EA-CFD0-40AF-9151-2BA041E1BD69}" type="slidenum">
              <a:rPr lang="en-US" smtClean="0"/>
              <a:pPr>
                <a:defRPr/>
              </a:pPr>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17337821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AA1B0101-C676-43E6-B05F-304810DEB3A2}" type="datetimeFigureOut">
              <a:rPr lang="en-US" smtClean="0"/>
              <a:pPr>
                <a:defRPr/>
              </a:pPr>
              <a:t>8/15/2016</a:t>
            </a:fld>
            <a:endParaRPr lang="en-US"/>
          </a:p>
        </p:txBody>
      </p:sp>
      <p:sp>
        <p:nvSpPr>
          <p:cNvPr id="5" name="Footer Placeholder 4"/>
          <p:cNvSpPr>
            <a:spLocks noGrp="1"/>
          </p:cNvSpPr>
          <p:nvPr>
            <p:ph type="ftr" sz="quarter" idx="11"/>
          </p:nvPr>
        </p:nvSpPr>
        <p:spPr/>
        <p:txBody>
          <a:bodyPr/>
          <a:lstStyle/>
          <a:p>
            <a:pPr>
              <a:defRPr/>
            </a:pPr>
            <a:r>
              <a:rPr lang="en-US" smtClean="0"/>
              <a:t>
              </a:t>
            </a:r>
            <a:endParaRPr lang="en-US"/>
          </a:p>
        </p:txBody>
      </p:sp>
      <p:sp>
        <p:nvSpPr>
          <p:cNvPr id="6" name="Slide Number Placeholder 5"/>
          <p:cNvSpPr>
            <a:spLocks noGrp="1"/>
          </p:cNvSpPr>
          <p:nvPr>
            <p:ph type="sldNum" sz="quarter" idx="12"/>
          </p:nvPr>
        </p:nvSpPr>
        <p:spPr/>
        <p:txBody>
          <a:bodyPr/>
          <a:lstStyle/>
          <a:p>
            <a:pPr>
              <a:defRPr/>
            </a:pPr>
            <a:fld id="{C94EB5EA-CFD0-40AF-9151-2BA041E1BD69}" type="slidenum">
              <a:rPr lang="en-US" smtClean="0"/>
              <a:pPr>
                <a:defRPr/>
              </a:pPr>
              <a:t>‹#›</a:t>
            </a:fld>
            <a:endParaRPr lang="en-US"/>
          </a:p>
        </p:txBody>
      </p:sp>
    </p:spTree>
    <p:extLst>
      <p:ext uri="{BB962C8B-B14F-4D97-AF65-F5344CB8AC3E}">
        <p14:creationId xmlns:p14="http://schemas.microsoft.com/office/powerpoint/2010/main" val="353406863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F47A2B3F-C79D-4818-992D-363D5DFEC2F1}" type="datetimeFigureOut">
              <a:rPr lang="en-US" smtClean="0"/>
              <a:pPr>
                <a:defRPr/>
              </a:pPr>
              <a:t>8/15/2016</a:t>
            </a:fld>
            <a:endParaRPr lang="en-US"/>
          </a:p>
        </p:txBody>
      </p:sp>
      <p:sp>
        <p:nvSpPr>
          <p:cNvPr id="5" name="Footer Placeholder 4"/>
          <p:cNvSpPr>
            <a:spLocks noGrp="1"/>
          </p:cNvSpPr>
          <p:nvPr>
            <p:ph type="ftr" sz="quarter" idx="11"/>
          </p:nvPr>
        </p:nvSpPr>
        <p:spPr/>
        <p:txBody>
          <a:bodyPr/>
          <a:lstStyle/>
          <a:p>
            <a:pPr>
              <a:defRPr/>
            </a:pPr>
            <a:r>
              <a:rPr lang="en-US" smtClean="0"/>
              <a:t>
              </a:t>
            </a:r>
            <a:endParaRPr lang="en-US"/>
          </a:p>
        </p:txBody>
      </p:sp>
      <p:sp>
        <p:nvSpPr>
          <p:cNvPr id="6" name="Slide Number Placeholder 5"/>
          <p:cNvSpPr>
            <a:spLocks noGrp="1"/>
          </p:cNvSpPr>
          <p:nvPr>
            <p:ph type="sldNum" sz="quarter" idx="12"/>
          </p:nvPr>
        </p:nvSpPr>
        <p:spPr/>
        <p:txBody>
          <a:bodyPr/>
          <a:lstStyle/>
          <a:p>
            <a:pPr>
              <a:defRPr/>
            </a:pPr>
            <a:fld id="{EF2A69DE-0063-4A1E-9365-6CC1FCA529DC}" type="slidenum">
              <a:rPr lang="en-US" smtClean="0"/>
              <a:pPr>
                <a:defRPr/>
              </a:pPr>
              <a:t>‹#›</a:t>
            </a:fld>
            <a:endParaRPr lang="en-US"/>
          </a:p>
        </p:txBody>
      </p:sp>
    </p:spTree>
    <p:extLst>
      <p:ext uri="{BB962C8B-B14F-4D97-AF65-F5344CB8AC3E}">
        <p14:creationId xmlns:p14="http://schemas.microsoft.com/office/powerpoint/2010/main" val="36502818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2B023C22-C408-4DF6-A2DE-9AF78DC145B8}" type="datetimeFigureOut">
              <a:rPr lang="en-US" smtClean="0"/>
              <a:pPr>
                <a:defRPr/>
              </a:pPr>
              <a:t>8/15/2016</a:t>
            </a:fld>
            <a:endParaRPr lang="en-US"/>
          </a:p>
        </p:txBody>
      </p:sp>
      <p:sp>
        <p:nvSpPr>
          <p:cNvPr id="5" name="Footer Placeholder 4"/>
          <p:cNvSpPr>
            <a:spLocks noGrp="1"/>
          </p:cNvSpPr>
          <p:nvPr>
            <p:ph type="ftr" sz="quarter" idx="11"/>
          </p:nvPr>
        </p:nvSpPr>
        <p:spPr/>
        <p:txBody>
          <a:bodyPr/>
          <a:lstStyle/>
          <a:p>
            <a:pPr>
              <a:defRPr/>
            </a:pPr>
            <a:r>
              <a:rPr lang="en-US" smtClean="0"/>
              <a:t>
              </a:t>
            </a:r>
            <a:endParaRPr lang="en-US"/>
          </a:p>
        </p:txBody>
      </p:sp>
      <p:sp>
        <p:nvSpPr>
          <p:cNvPr id="6" name="Slide Number Placeholder 5"/>
          <p:cNvSpPr>
            <a:spLocks noGrp="1"/>
          </p:cNvSpPr>
          <p:nvPr>
            <p:ph type="sldNum" sz="quarter" idx="12"/>
          </p:nvPr>
        </p:nvSpPr>
        <p:spPr/>
        <p:txBody>
          <a:bodyPr/>
          <a:lstStyle/>
          <a:p>
            <a:pPr>
              <a:defRPr/>
            </a:pPr>
            <a:fld id="{7B4DBE97-827B-4E1C-8FFA-7C20AF52C0D1}" type="slidenum">
              <a:rPr lang="en-US" smtClean="0"/>
              <a:pPr>
                <a:defRPr/>
              </a:pPr>
              <a:t>‹#›</a:t>
            </a:fld>
            <a:endParaRPr lang="en-US"/>
          </a:p>
        </p:txBody>
      </p:sp>
    </p:spTree>
    <p:extLst>
      <p:ext uri="{BB962C8B-B14F-4D97-AF65-F5344CB8AC3E}">
        <p14:creationId xmlns:p14="http://schemas.microsoft.com/office/powerpoint/2010/main" val="1835917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75223379-6585-47EA-9632-5DCCE7FA5161}" type="datetimeFigureOut">
              <a:rPr lang="en-US" smtClean="0"/>
              <a:pPr>
                <a:defRPr/>
              </a:pPr>
              <a:t>8/15/2016</a:t>
            </a:fld>
            <a:endParaRPr lang="en-US"/>
          </a:p>
        </p:txBody>
      </p:sp>
      <p:sp>
        <p:nvSpPr>
          <p:cNvPr id="5" name="Footer Placeholder 4"/>
          <p:cNvSpPr>
            <a:spLocks noGrp="1"/>
          </p:cNvSpPr>
          <p:nvPr>
            <p:ph type="ftr" sz="quarter" idx="11"/>
          </p:nvPr>
        </p:nvSpPr>
        <p:spPr/>
        <p:txBody>
          <a:bodyPr/>
          <a:lstStyle/>
          <a:p>
            <a:pPr>
              <a:defRPr/>
            </a:pPr>
            <a:r>
              <a:rPr lang="en-US" smtClean="0"/>
              <a:t>
              </a:t>
            </a:r>
            <a:endParaRPr lang="en-US"/>
          </a:p>
        </p:txBody>
      </p:sp>
      <p:sp>
        <p:nvSpPr>
          <p:cNvPr id="6" name="Slide Number Placeholder 5"/>
          <p:cNvSpPr>
            <a:spLocks noGrp="1"/>
          </p:cNvSpPr>
          <p:nvPr>
            <p:ph type="sldNum" sz="quarter" idx="12"/>
          </p:nvPr>
        </p:nvSpPr>
        <p:spPr/>
        <p:txBody>
          <a:bodyPr/>
          <a:lstStyle/>
          <a:p>
            <a:pPr>
              <a:defRPr/>
            </a:pPr>
            <a:fld id="{D10BB601-9E09-4C09-B2AA-011417A24AC0}" type="slidenum">
              <a:rPr lang="en-US" smtClean="0"/>
              <a:pPr>
                <a:defRPr/>
              </a:pPr>
              <a:t>‹#›</a:t>
            </a:fld>
            <a:endParaRPr lang="en-US"/>
          </a:p>
        </p:txBody>
      </p:sp>
    </p:spTree>
    <p:extLst>
      <p:ext uri="{BB962C8B-B14F-4D97-AF65-F5344CB8AC3E}">
        <p14:creationId xmlns:p14="http://schemas.microsoft.com/office/powerpoint/2010/main" val="1486811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16DE04CD-A9BF-4673-A83A-915779BC8259}" type="datetimeFigureOut">
              <a:rPr lang="en-US" smtClean="0"/>
              <a:pPr>
                <a:defRPr/>
              </a:pPr>
              <a:t>8/15/2016</a:t>
            </a:fld>
            <a:endParaRPr lang="en-US"/>
          </a:p>
        </p:txBody>
      </p:sp>
      <p:sp>
        <p:nvSpPr>
          <p:cNvPr id="5" name="Footer Placeholder 4"/>
          <p:cNvSpPr>
            <a:spLocks noGrp="1"/>
          </p:cNvSpPr>
          <p:nvPr>
            <p:ph type="ftr" sz="quarter" idx="11"/>
          </p:nvPr>
        </p:nvSpPr>
        <p:spPr/>
        <p:txBody>
          <a:bodyPr/>
          <a:lstStyle/>
          <a:p>
            <a:pPr>
              <a:defRPr/>
            </a:pPr>
            <a:r>
              <a:rPr lang="en-US" smtClean="0"/>
              <a:t>
              </a:t>
            </a:r>
            <a:endParaRPr lang="en-US"/>
          </a:p>
        </p:txBody>
      </p:sp>
      <p:sp>
        <p:nvSpPr>
          <p:cNvPr id="6" name="Slide Number Placeholder 5"/>
          <p:cNvSpPr>
            <a:spLocks noGrp="1"/>
          </p:cNvSpPr>
          <p:nvPr>
            <p:ph type="sldNum" sz="quarter" idx="12"/>
          </p:nvPr>
        </p:nvSpPr>
        <p:spPr/>
        <p:txBody>
          <a:bodyPr/>
          <a:lstStyle/>
          <a:p>
            <a:pPr>
              <a:defRPr/>
            </a:pPr>
            <a:fld id="{9A6F728E-612E-4ABE-A490-ED911E16F464}" type="slidenum">
              <a:rPr lang="en-US" smtClean="0"/>
              <a:pPr>
                <a:defRPr/>
              </a:pPr>
              <a:t>‹#›</a:t>
            </a:fld>
            <a:endParaRPr lang="en-US"/>
          </a:p>
        </p:txBody>
      </p:sp>
    </p:spTree>
    <p:extLst>
      <p:ext uri="{BB962C8B-B14F-4D97-AF65-F5344CB8AC3E}">
        <p14:creationId xmlns:p14="http://schemas.microsoft.com/office/powerpoint/2010/main" val="1776817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25288533-3523-465B-B88A-77AD2400C713}" type="datetimeFigureOut">
              <a:rPr lang="en-US" smtClean="0"/>
              <a:pPr>
                <a:defRPr/>
              </a:pPr>
              <a:t>8/15/2016</a:t>
            </a:fld>
            <a:endParaRPr lang="en-US"/>
          </a:p>
        </p:txBody>
      </p:sp>
      <p:sp>
        <p:nvSpPr>
          <p:cNvPr id="6" name="Footer Placeholder 5"/>
          <p:cNvSpPr>
            <a:spLocks noGrp="1"/>
          </p:cNvSpPr>
          <p:nvPr>
            <p:ph type="ftr" sz="quarter" idx="11"/>
          </p:nvPr>
        </p:nvSpPr>
        <p:spPr/>
        <p:txBody>
          <a:bodyPr/>
          <a:lstStyle/>
          <a:p>
            <a:pPr>
              <a:defRPr/>
            </a:pPr>
            <a:r>
              <a:rPr lang="en-US" smtClean="0"/>
              <a:t>
              </a:t>
            </a:r>
            <a:endParaRPr lang="en-US"/>
          </a:p>
        </p:txBody>
      </p:sp>
      <p:sp>
        <p:nvSpPr>
          <p:cNvPr id="7" name="Slide Number Placeholder 6"/>
          <p:cNvSpPr>
            <a:spLocks noGrp="1"/>
          </p:cNvSpPr>
          <p:nvPr>
            <p:ph type="sldNum" sz="quarter" idx="12"/>
          </p:nvPr>
        </p:nvSpPr>
        <p:spPr/>
        <p:txBody>
          <a:bodyPr/>
          <a:lstStyle/>
          <a:p>
            <a:pPr>
              <a:defRPr/>
            </a:pPr>
            <a:fld id="{2B41ACB2-B8CB-44F9-94B6-DE94396BD385}" type="slidenum">
              <a:rPr lang="en-US" smtClean="0"/>
              <a:pPr>
                <a:defRPr/>
              </a:pPr>
              <a:t>‹#›</a:t>
            </a:fld>
            <a:endParaRPr lang="en-US"/>
          </a:p>
        </p:txBody>
      </p:sp>
    </p:spTree>
    <p:extLst>
      <p:ext uri="{BB962C8B-B14F-4D97-AF65-F5344CB8AC3E}">
        <p14:creationId xmlns:p14="http://schemas.microsoft.com/office/powerpoint/2010/main" val="2996729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DBBF7045-7399-43F3-A509-E642E999F4AC}" type="datetimeFigureOut">
              <a:rPr lang="en-US" smtClean="0"/>
              <a:pPr>
                <a:defRPr/>
              </a:pPr>
              <a:t>8/15/2016</a:t>
            </a:fld>
            <a:endParaRPr lang="en-US"/>
          </a:p>
        </p:txBody>
      </p:sp>
      <p:sp>
        <p:nvSpPr>
          <p:cNvPr id="8" name="Footer Placeholder 7"/>
          <p:cNvSpPr>
            <a:spLocks noGrp="1"/>
          </p:cNvSpPr>
          <p:nvPr>
            <p:ph type="ftr" sz="quarter" idx="11"/>
          </p:nvPr>
        </p:nvSpPr>
        <p:spPr/>
        <p:txBody>
          <a:bodyPr/>
          <a:lstStyle/>
          <a:p>
            <a:pPr>
              <a:defRPr/>
            </a:pPr>
            <a:r>
              <a:rPr lang="en-US" smtClean="0"/>
              <a:t>
              </a:t>
            </a:r>
            <a:endParaRPr lang="en-US"/>
          </a:p>
        </p:txBody>
      </p:sp>
      <p:sp>
        <p:nvSpPr>
          <p:cNvPr id="9" name="Slide Number Placeholder 8"/>
          <p:cNvSpPr>
            <a:spLocks noGrp="1"/>
          </p:cNvSpPr>
          <p:nvPr>
            <p:ph type="sldNum" sz="quarter" idx="12"/>
          </p:nvPr>
        </p:nvSpPr>
        <p:spPr/>
        <p:txBody>
          <a:bodyPr/>
          <a:lstStyle/>
          <a:p>
            <a:pPr>
              <a:defRPr/>
            </a:pPr>
            <a:fld id="{3E78E05E-1630-45D1-BAB2-33D03B3665E8}" type="slidenum">
              <a:rPr lang="en-US" smtClean="0"/>
              <a:pPr>
                <a:defRPr/>
              </a:pPr>
              <a:t>‹#›</a:t>
            </a:fld>
            <a:endParaRPr lang="en-US"/>
          </a:p>
        </p:txBody>
      </p:sp>
    </p:spTree>
    <p:extLst>
      <p:ext uri="{BB962C8B-B14F-4D97-AF65-F5344CB8AC3E}">
        <p14:creationId xmlns:p14="http://schemas.microsoft.com/office/powerpoint/2010/main" val="684381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AEE6F4AE-EC02-4540-9C09-8CEAAB4D5792}" type="datetimeFigureOut">
              <a:rPr lang="en-US" smtClean="0"/>
              <a:pPr>
                <a:defRPr/>
              </a:pPr>
              <a:t>8/15/2016</a:t>
            </a:fld>
            <a:endParaRPr lang="en-US"/>
          </a:p>
        </p:txBody>
      </p:sp>
      <p:sp>
        <p:nvSpPr>
          <p:cNvPr id="4" name="Footer Placeholder 3"/>
          <p:cNvSpPr>
            <a:spLocks noGrp="1"/>
          </p:cNvSpPr>
          <p:nvPr>
            <p:ph type="ftr" sz="quarter" idx="11"/>
          </p:nvPr>
        </p:nvSpPr>
        <p:spPr/>
        <p:txBody>
          <a:bodyPr/>
          <a:lstStyle/>
          <a:p>
            <a:pPr>
              <a:defRPr/>
            </a:pPr>
            <a:r>
              <a:rPr lang="en-US" smtClean="0"/>
              <a:t>
              </a:t>
            </a:r>
            <a:endParaRPr lang="en-US"/>
          </a:p>
        </p:txBody>
      </p:sp>
      <p:sp>
        <p:nvSpPr>
          <p:cNvPr id="5" name="Slide Number Placeholder 4"/>
          <p:cNvSpPr>
            <a:spLocks noGrp="1"/>
          </p:cNvSpPr>
          <p:nvPr>
            <p:ph type="sldNum" sz="quarter" idx="12"/>
          </p:nvPr>
        </p:nvSpPr>
        <p:spPr/>
        <p:txBody>
          <a:bodyPr/>
          <a:lstStyle/>
          <a:p>
            <a:pPr>
              <a:defRPr/>
            </a:pPr>
            <a:fld id="{7D05B293-A3A0-49EC-A0A3-0375EC9E6515}" type="slidenum">
              <a:rPr lang="en-US" smtClean="0"/>
              <a:pPr>
                <a:defRPr/>
              </a:pPr>
              <a:t>‹#›</a:t>
            </a:fld>
            <a:endParaRPr lang="en-US"/>
          </a:p>
        </p:txBody>
      </p:sp>
    </p:spTree>
    <p:extLst>
      <p:ext uri="{BB962C8B-B14F-4D97-AF65-F5344CB8AC3E}">
        <p14:creationId xmlns:p14="http://schemas.microsoft.com/office/powerpoint/2010/main" val="885413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672B2E0-C865-4803-A1A8-BFEEA698E022}" type="datetimeFigureOut">
              <a:rPr lang="en-US" smtClean="0"/>
              <a:pPr>
                <a:defRPr/>
              </a:pPr>
              <a:t>8/15/2016</a:t>
            </a:fld>
            <a:endParaRPr lang="en-US"/>
          </a:p>
        </p:txBody>
      </p:sp>
      <p:sp>
        <p:nvSpPr>
          <p:cNvPr id="3" name="Footer Placeholder 2"/>
          <p:cNvSpPr>
            <a:spLocks noGrp="1"/>
          </p:cNvSpPr>
          <p:nvPr>
            <p:ph type="ftr" sz="quarter" idx="11"/>
          </p:nvPr>
        </p:nvSpPr>
        <p:spPr/>
        <p:txBody>
          <a:bodyPr/>
          <a:lstStyle/>
          <a:p>
            <a:pPr>
              <a:defRPr/>
            </a:pPr>
            <a:r>
              <a:rPr lang="en-US" smtClean="0"/>
              <a:t>
              </a:t>
            </a:r>
            <a:endParaRPr lang="en-US"/>
          </a:p>
        </p:txBody>
      </p:sp>
      <p:sp>
        <p:nvSpPr>
          <p:cNvPr id="4" name="Slide Number Placeholder 3"/>
          <p:cNvSpPr>
            <a:spLocks noGrp="1"/>
          </p:cNvSpPr>
          <p:nvPr>
            <p:ph type="sldNum" sz="quarter" idx="12"/>
          </p:nvPr>
        </p:nvSpPr>
        <p:spPr/>
        <p:txBody>
          <a:bodyPr/>
          <a:lstStyle/>
          <a:p>
            <a:pPr>
              <a:defRPr/>
            </a:pPr>
            <a:fld id="{9ABCE339-6ABA-4D73-B6CF-9E788FE9834C}" type="slidenum">
              <a:rPr lang="en-US" smtClean="0"/>
              <a:pPr>
                <a:defRPr/>
              </a:pPr>
              <a:t>‹#›</a:t>
            </a:fld>
            <a:endParaRPr lang="en-US"/>
          </a:p>
        </p:txBody>
      </p:sp>
    </p:spTree>
    <p:extLst>
      <p:ext uri="{BB962C8B-B14F-4D97-AF65-F5344CB8AC3E}">
        <p14:creationId xmlns:p14="http://schemas.microsoft.com/office/powerpoint/2010/main" val="2054840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D13190B7-4432-45C4-B9BF-6BC531D39F0D}" type="datetimeFigureOut">
              <a:rPr lang="en-US" smtClean="0"/>
              <a:pPr>
                <a:defRPr/>
              </a:pPr>
              <a:t>8/15/2016</a:t>
            </a:fld>
            <a:endParaRPr lang="en-US"/>
          </a:p>
        </p:txBody>
      </p:sp>
      <p:sp>
        <p:nvSpPr>
          <p:cNvPr id="6" name="Footer Placeholder 5"/>
          <p:cNvSpPr>
            <a:spLocks noGrp="1"/>
          </p:cNvSpPr>
          <p:nvPr>
            <p:ph type="ftr" sz="quarter" idx="11"/>
          </p:nvPr>
        </p:nvSpPr>
        <p:spPr/>
        <p:txBody>
          <a:bodyPr/>
          <a:lstStyle/>
          <a:p>
            <a:pPr>
              <a:defRPr/>
            </a:pPr>
            <a:r>
              <a:rPr lang="en-US" smtClean="0"/>
              <a:t>
              </a:t>
            </a:r>
            <a:endParaRPr lang="en-US"/>
          </a:p>
        </p:txBody>
      </p:sp>
      <p:sp>
        <p:nvSpPr>
          <p:cNvPr id="7" name="Slide Number Placeholder 6"/>
          <p:cNvSpPr>
            <a:spLocks noGrp="1"/>
          </p:cNvSpPr>
          <p:nvPr>
            <p:ph type="sldNum" sz="quarter" idx="12"/>
          </p:nvPr>
        </p:nvSpPr>
        <p:spPr/>
        <p:txBody>
          <a:bodyPr/>
          <a:lstStyle/>
          <a:p>
            <a:pPr>
              <a:defRPr/>
            </a:pPr>
            <a:fld id="{7BBBE57D-21B4-4AB9-9E20-DE9C2009EE9D}" type="slidenum">
              <a:rPr lang="en-US" smtClean="0"/>
              <a:pPr>
                <a:defRPr/>
              </a:pPr>
              <a:t>‹#›</a:t>
            </a:fld>
            <a:endParaRPr lang="en-US"/>
          </a:p>
        </p:txBody>
      </p:sp>
    </p:spTree>
    <p:extLst>
      <p:ext uri="{BB962C8B-B14F-4D97-AF65-F5344CB8AC3E}">
        <p14:creationId xmlns:p14="http://schemas.microsoft.com/office/powerpoint/2010/main" val="689160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985C5F3E-BF98-40A2-B7E5-9F016FA04A37}" type="datetimeFigureOut">
              <a:rPr lang="en-US" smtClean="0"/>
              <a:pPr>
                <a:defRPr/>
              </a:pPr>
              <a:t>8/15/2016</a:t>
            </a:fld>
            <a:endParaRPr lang="en-US"/>
          </a:p>
        </p:txBody>
      </p:sp>
      <p:sp>
        <p:nvSpPr>
          <p:cNvPr id="6" name="Footer Placeholder 5"/>
          <p:cNvSpPr>
            <a:spLocks noGrp="1"/>
          </p:cNvSpPr>
          <p:nvPr>
            <p:ph type="ftr" sz="quarter" idx="11"/>
          </p:nvPr>
        </p:nvSpPr>
        <p:spPr/>
        <p:txBody>
          <a:bodyPr/>
          <a:lstStyle/>
          <a:p>
            <a:pPr>
              <a:defRPr/>
            </a:pPr>
            <a:r>
              <a:rPr lang="en-US" smtClean="0"/>
              <a:t>
              </a:t>
            </a:r>
            <a:endParaRPr lang="en-US"/>
          </a:p>
        </p:txBody>
      </p:sp>
      <p:sp>
        <p:nvSpPr>
          <p:cNvPr id="7" name="Slide Number Placeholder 6"/>
          <p:cNvSpPr>
            <a:spLocks noGrp="1"/>
          </p:cNvSpPr>
          <p:nvPr>
            <p:ph type="sldNum" sz="quarter" idx="12"/>
          </p:nvPr>
        </p:nvSpPr>
        <p:spPr/>
        <p:txBody>
          <a:bodyPr/>
          <a:lstStyle/>
          <a:p>
            <a:pPr>
              <a:defRPr/>
            </a:pPr>
            <a:fld id="{1A9D559C-7303-495E-BEB5-342F29BFB384}" type="slidenum">
              <a:rPr lang="en-US" smtClean="0"/>
              <a:pPr>
                <a:defRPr/>
              </a:pPr>
              <a:t>‹#›</a:t>
            </a:fld>
            <a:endParaRPr lang="en-US"/>
          </a:p>
        </p:txBody>
      </p:sp>
    </p:spTree>
    <p:extLst>
      <p:ext uri="{BB962C8B-B14F-4D97-AF65-F5344CB8AC3E}">
        <p14:creationId xmlns:p14="http://schemas.microsoft.com/office/powerpoint/2010/main" val="2860262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a:defRPr/>
            </a:pPr>
            <a:fld id="{AA1B0101-C676-43E6-B05F-304810DEB3A2}" type="datetimeFigureOut">
              <a:rPr lang="en-US" smtClean="0"/>
              <a:pPr>
                <a:defRPr/>
              </a:pPr>
              <a:t>8/15/2016</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a:defRPr/>
            </a:pPr>
            <a:r>
              <a:rPr lang="en-US" smtClean="0"/>
              <a:t>
              </a:t>
            </a:r>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pPr>
              <a:defRPr/>
            </a:pPr>
            <a:fld id="{C94EB5EA-CFD0-40AF-9151-2BA041E1BD69}" type="slidenum">
              <a:rPr lang="en-US" smtClean="0"/>
              <a:pPr>
                <a:defRPr/>
              </a:pPr>
              <a:t>‹#›</a:t>
            </a:fld>
            <a:endParaRPr lang="en-US"/>
          </a:p>
        </p:txBody>
      </p:sp>
    </p:spTree>
    <p:extLst>
      <p:ext uri="{BB962C8B-B14F-4D97-AF65-F5344CB8AC3E}">
        <p14:creationId xmlns:p14="http://schemas.microsoft.com/office/powerpoint/2010/main" val="595775997"/>
      </p:ext>
    </p:extLst>
  </p:cSld>
  <p:clrMap bg1="dk1" tx1="lt1" bg2="dk2" tx2="lt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 id="2147483810" r:id="rId15"/>
    <p:sldLayoutId id="2147483811" r:id="rId16"/>
    <p:sldLayoutId id="2147483812"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donthatemiami.com/news/usa-stands-alone-at-the-top-of-the-olympics-medal-count/"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donthatemiami.com/news/usa-stands-alone-at-the-top-of-the-olympics-medal-count/" TargetMode="Externa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donthatemiami.com/news/usa-stands-alone-at-the-top-of-the-olympics-medal-count/" TargetMode="Externa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donthatemiami.com/news/usa-stands-alone-at-the-top-of-the-olympics-medal-count/" TargetMode="Externa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hyperlink" Target="https://youtu.be/fiPq7C06zjQ"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www.bbc.co.uk/education/clips/zp9wmp3" TargetMode="External"/><Relationship Id="rId13"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5.jpeg"/><Relationship Id="rId12" Type="http://schemas.openxmlformats.org/officeDocument/2006/relationships/hyperlink" Target="http://www.bbc.co.uk/education/clips/zd6n34j" TargetMode="External"/><Relationship Id="rId17" Type="http://schemas.openxmlformats.org/officeDocument/2006/relationships/image" Target="../media/image10.jpeg"/><Relationship Id="rId2" Type="http://schemas.openxmlformats.org/officeDocument/2006/relationships/hyperlink" Target="http://www.bbc.co.uk/education/topics/zdhtyrd/resources/1" TargetMode="External"/><Relationship Id="rId16" Type="http://schemas.openxmlformats.org/officeDocument/2006/relationships/hyperlink" Target="http://www.bbc.co.uk/education/clips/ztc87ty" TargetMode="External"/><Relationship Id="rId1" Type="http://schemas.openxmlformats.org/officeDocument/2006/relationships/slideLayout" Target="../slideLayouts/slideLayout7.xml"/><Relationship Id="rId6" Type="http://schemas.openxmlformats.org/officeDocument/2006/relationships/hyperlink" Target="http://www.bbc.co.uk/education/clips/z38q6sg" TargetMode="External"/><Relationship Id="rId11" Type="http://schemas.openxmlformats.org/officeDocument/2006/relationships/image" Target="../media/image7.jpeg"/><Relationship Id="rId5" Type="http://schemas.openxmlformats.org/officeDocument/2006/relationships/image" Target="../media/image4.jpeg"/><Relationship Id="rId15" Type="http://schemas.openxmlformats.org/officeDocument/2006/relationships/image" Target="../media/image9.jpeg"/><Relationship Id="rId10" Type="http://schemas.openxmlformats.org/officeDocument/2006/relationships/hyperlink" Target="http://www.bbc.co.uk/education/clips/zrjmpv4" TargetMode="External"/><Relationship Id="rId4" Type="http://schemas.openxmlformats.org/officeDocument/2006/relationships/hyperlink" Target="http://www.bbc.co.uk/education/clips/zfd7tfr" TargetMode="External"/><Relationship Id="rId9" Type="http://schemas.openxmlformats.org/officeDocument/2006/relationships/image" Target="../media/image6.jpeg"/><Relationship Id="rId14" Type="http://schemas.openxmlformats.org/officeDocument/2006/relationships/hyperlink" Target="http://www.bbc.co.uk/education/clips/zkygkqt"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donthatemiami.com/news/usa-stands-alone-at-the-top-of-the-olympics-medal-count/" TargetMode="Externa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hyperlink" Target="https://www.youtube.com/watch?v=5ZQl6XBo64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donthatemiami.com/news/usa-stands-alone-at-the-top-of-the-olympics-medal-count/" TargetMode="Externa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donthatemiami.com/news/usa-stands-alone-at-the-top-of-the-olympics-medal-count/" TargetMode="Externa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donthatemiami.com/news/usa-stands-alone-at-the-top-of-the-olympics-medal-count/" TargetMode="Externa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donthatemiami.com/news/usa-stands-alone-at-the-top-of-the-olympics-medal-count/" TargetMode="Externa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donthatemiami.com/news/usa-stands-alone-at-the-top-of-the-olympics-medal-count/" TargetMode="External"/><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6" descr="http://www.donthatemiami.com/wp-content/uploads/2012/08/2009-usa-flag-graphics.jpg">
            <a:hlinkClick r:id="rId2"/>
          </p:cNvPr>
          <p:cNvPicPr>
            <a:picLocks noChangeAspect="1" noChangeArrowheads="1"/>
          </p:cNvPicPr>
          <p:nvPr/>
        </p:nvPicPr>
        <p:blipFill>
          <a:blip r:embed="rId3"/>
          <a:srcRect/>
          <a:stretch>
            <a:fillRect/>
          </a:stretch>
        </p:blipFill>
        <p:spPr bwMode="auto">
          <a:xfrm>
            <a:off x="1891863" y="-1"/>
            <a:ext cx="10300137" cy="5150069"/>
          </a:xfrm>
          <a:prstGeom prst="rect">
            <a:avLst/>
          </a:prstGeom>
          <a:solidFill>
            <a:schemeClr val="tx1"/>
          </a:solidFill>
        </p:spPr>
      </p:pic>
      <p:sp>
        <p:nvSpPr>
          <p:cNvPr id="2" name="Title 1"/>
          <p:cNvSpPr>
            <a:spLocks noGrp="1"/>
          </p:cNvSpPr>
          <p:nvPr>
            <p:ph type="ctrTitle"/>
          </p:nvPr>
        </p:nvSpPr>
        <p:spPr>
          <a:xfrm>
            <a:off x="0" y="5216510"/>
            <a:ext cx="12192000" cy="1641490"/>
          </a:xfrm>
        </p:spPr>
        <p:txBody>
          <a:bodyPr>
            <a:normAutofit/>
          </a:bodyPr>
          <a:lstStyle/>
          <a:p>
            <a:pPr algn="l" eaLnBrk="1" fontAlgn="auto" hangingPunct="1">
              <a:spcAft>
                <a:spcPts val="0"/>
              </a:spcAft>
              <a:defRPr/>
            </a:pPr>
            <a:r>
              <a:rPr lang="en-US" sz="6600" b="1" dirty="0" smtClean="0">
                <a:solidFill>
                  <a:srgbClr val="FF0000"/>
                </a:solidFill>
              </a:rPr>
              <a:t>Background information</a:t>
            </a:r>
            <a:endParaRPr lang="en-US" sz="6600" b="1" dirty="0">
              <a:solidFill>
                <a:srgbClr val="FF0000"/>
              </a:solidFill>
            </a:endParaRPr>
          </a:p>
        </p:txBody>
      </p:sp>
      <p:sp>
        <p:nvSpPr>
          <p:cNvPr id="3" name="Subtitle 2"/>
          <p:cNvSpPr>
            <a:spLocks noGrp="1"/>
          </p:cNvSpPr>
          <p:nvPr>
            <p:ph type="subTitle" idx="1"/>
          </p:nvPr>
        </p:nvSpPr>
        <p:spPr>
          <a:xfrm>
            <a:off x="3058510" y="3358047"/>
            <a:ext cx="9144000" cy="754025"/>
          </a:xfrm>
        </p:spPr>
        <p:txBody>
          <a:bodyPr>
            <a:normAutofit/>
          </a:bodyPr>
          <a:lstStyle/>
          <a:p>
            <a:pPr eaLnBrk="1" fontAlgn="auto" hangingPunct="1">
              <a:spcAft>
                <a:spcPts val="0"/>
              </a:spcAft>
              <a:buFont typeface="Arial" panose="020B0604020202020204" pitchFamily="34" charset="0"/>
              <a:buNone/>
              <a:defRPr/>
            </a:pPr>
            <a:r>
              <a:rPr lang="en-US" sz="3600" b="1" dirty="0" smtClean="0">
                <a:solidFill>
                  <a:schemeClr val="tx1"/>
                </a:solidFill>
              </a:rPr>
              <a:t>The United States of America</a:t>
            </a:r>
            <a:endParaRPr lang="en-US" sz="3600" b="1" dirty="0">
              <a:solidFill>
                <a:schemeClr val="tx1"/>
              </a:solidFill>
            </a:endParaRPr>
          </a:p>
        </p:txBody>
      </p:sp>
      <p:pic>
        <p:nvPicPr>
          <p:cNvPr id="3076" name="Picture 3"/>
          <p:cNvPicPr>
            <a:picLocks noChangeAspect="1"/>
          </p:cNvPicPr>
          <p:nvPr/>
        </p:nvPicPr>
        <p:blipFill>
          <a:blip r:embed="rId4"/>
          <a:srcRect/>
          <a:stretch>
            <a:fillRect/>
          </a:stretch>
        </p:blipFill>
        <p:spPr bwMode="auto">
          <a:xfrm>
            <a:off x="0" y="0"/>
            <a:ext cx="1924050" cy="1704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http://www.google.co.uk/url?sa=i&amp;source=images&amp;cd=&amp;docid=JnUHWfP264M4WM&amp;tbnid=kzE6uYsKXjN9sM:&amp;ved=0CAUQjBw&amp;url=http%3A%2F%2Fwww.donthatemiami.com%2Fwp-content%2Fuploads%2F2012%2F08%2F2009-usa-flag-graphics.jpg&amp;ei=8bawUtqlHeq47AaptYFY&amp;psig=AFQjCNFw7rGyVMCCLZUWpKU-DkJIIw7J6g&amp;ust=1387399281551631"/>
          <p:cNvSpPr>
            <a:spLocks noChangeAspect="1" noChangeArrowheads="1"/>
          </p:cNvSpPr>
          <p:nvPr/>
        </p:nvSpPr>
        <p:spPr bwMode="auto">
          <a:xfrm>
            <a:off x="63500" y="-136525"/>
            <a:ext cx="12649200" cy="63246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9460" name="AutoShape 4" descr="http://www.google.co.uk/url?sa=i&amp;source=images&amp;cd=&amp;docid=JnUHWfP264M4WM&amp;tbnid=kzE6uYsKXjN9sM:&amp;ved=0CAUQjBw&amp;url=http%3A%2F%2Fwww.donthatemiami.com%2Fwp-content%2Fuploads%2F2012%2F08%2F2009-usa-flag-graphics.jpg&amp;ei=8bawUtqlHeq47AaptYFY&amp;psig=AFQjCNFw7rGyVMCCLZUWpKU-DkJIIw7J6g&amp;ust=1387399281551631"/>
          <p:cNvSpPr>
            <a:spLocks noChangeAspect="1" noChangeArrowheads="1"/>
          </p:cNvSpPr>
          <p:nvPr/>
        </p:nvSpPr>
        <p:spPr bwMode="auto">
          <a:xfrm>
            <a:off x="63500" y="-136525"/>
            <a:ext cx="12649200" cy="63246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9462" name="Picture 6" descr="http://www.donthatemiami.com/wp-content/uploads/2012/08/2009-usa-flag-graphics.jpg">
            <a:hlinkClick r:id="rId2"/>
          </p:cNvPr>
          <p:cNvPicPr>
            <a:picLocks noChangeAspect="1" noChangeArrowheads="1"/>
          </p:cNvPicPr>
          <p:nvPr/>
        </p:nvPicPr>
        <p:blipFill>
          <a:blip r:embed="rId3"/>
          <a:srcRect/>
          <a:stretch>
            <a:fillRect/>
          </a:stretch>
        </p:blipFill>
        <p:spPr bwMode="auto">
          <a:xfrm>
            <a:off x="0" y="0"/>
            <a:ext cx="13716000" cy="6858000"/>
          </a:xfrm>
          <a:prstGeom prst="rect">
            <a:avLst/>
          </a:prstGeom>
          <a:solidFill>
            <a:schemeClr val="tx1"/>
          </a:solidFill>
        </p:spPr>
      </p:pic>
      <p:sp>
        <p:nvSpPr>
          <p:cNvPr id="10" name="TextBox 9"/>
          <p:cNvSpPr txBox="1"/>
          <p:nvPr/>
        </p:nvSpPr>
        <p:spPr>
          <a:xfrm>
            <a:off x="-1" y="0"/>
            <a:ext cx="2764716" cy="461665"/>
          </a:xfrm>
          <a:prstGeom prst="rect">
            <a:avLst/>
          </a:prstGeom>
          <a:solidFill>
            <a:schemeClr val="tx1"/>
          </a:solidFill>
          <a:ln>
            <a:solidFill>
              <a:schemeClr val="bg1"/>
            </a:solidFill>
          </a:ln>
        </p:spPr>
        <p:txBody>
          <a:bodyPr wrap="square" rtlCol="0">
            <a:spAutoFit/>
          </a:bodyPr>
          <a:lstStyle/>
          <a:p>
            <a:pPr algn="ctr"/>
            <a:r>
              <a:rPr lang="en-GB" sz="2400" b="1" dirty="0" smtClean="0">
                <a:solidFill>
                  <a:schemeClr val="bg1"/>
                </a:solidFill>
              </a:rPr>
              <a:t>International Issues</a:t>
            </a:r>
            <a:endParaRPr lang="en-GB" sz="2400" b="1" dirty="0">
              <a:solidFill>
                <a:schemeClr val="bg1"/>
              </a:solidFill>
            </a:endParaRPr>
          </a:p>
        </p:txBody>
      </p:sp>
      <p:sp>
        <p:nvSpPr>
          <p:cNvPr id="11" name="TextBox 10"/>
          <p:cNvSpPr txBox="1"/>
          <p:nvPr/>
        </p:nvSpPr>
        <p:spPr>
          <a:xfrm>
            <a:off x="2764715" y="0"/>
            <a:ext cx="3496236" cy="461665"/>
          </a:xfrm>
          <a:prstGeom prst="rect">
            <a:avLst/>
          </a:prstGeom>
          <a:solidFill>
            <a:schemeClr val="tx1">
              <a:lumMod val="75000"/>
            </a:schemeClr>
          </a:solidFill>
          <a:ln>
            <a:solidFill>
              <a:schemeClr val="bg1"/>
            </a:solidFill>
          </a:ln>
        </p:spPr>
        <p:txBody>
          <a:bodyPr wrap="square" rtlCol="0">
            <a:spAutoFit/>
          </a:bodyPr>
          <a:lstStyle/>
          <a:p>
            <a:r>
              <a:rPr lang="en-GB" sz="2400" b="1" dirty="0" smtClean="0"/>
              <a:t>United States of America</a:t>
            </a:r>
            <a:endParaRPr lang="en-GB" sz="2400" b="1" dirty="0"/>
          </a:p>
        </p:txBody>
      </p:sp>
      <p:sp>
        <p:nvSpPr>
          <p:cNvPr id="12" name="TextBox 11"/>
          <p:cNvSpPr txBox="1"/>
          <p:nvPr/>
        </p:nvSpPr>
        <p:spPr>
          <a:xfrm>
            <a:off x="6245498" y="0"/>
            <a:ext cx="7459744" cy="461665"/>
          </a:xfrm>
          <a:prstGeom prst="rect">
            <a:avLst/>
          </a:prstGeom>
          <a:solidFill>
            <a:schemeClr val="tx1">
              <a:lumMod val="50000"/>
            </a:schemeClr>
          </a:solidFill>
          <a:ln>
            <a:solidFill>
              <a:schemeClr val="bg1"/>
            </a:solidFill>
          </a:ln>
        </p:spPr>
        <p:txBody>
          <a:bodyPr wrap="square" rtlCol="0">
            <a:spAutoFit/>
          </a:bodyPr>
          <a:lstStyle/>
          <a:p>
            <a:r>
              <a:rPr lang="en-GB" sz="2400" b="1" dirty="0" smtClean="0"/>
              <a:t>Background information</a:t>
            </a:r>
            <a:endParaRPr lang="en-GB" sz="2400" b="1" dirty="0"/>
          </a:p>
        </p:txBody>
      </p:sp>
      <p:sp>
        <p:nvSpPr>
          <p:cNvPr id="16" name="Rectangle 15"/>
          <p:cNvSpPr/>
          <p:nvPr/>
        </p:nvSpPr>
        <p:spPr>
          <a:xfrm>
            <a:off x="1" y="1051566"/>
            <a:ext cx="4141694" cy="461665"/>
          </a:xfrm>
          <a:prstGeom prst="rect">
            <a:avLst/>
          </a:prstGeom>
          <a:solidFill>
            <a:schemeClr val="accent5">
              <a:lumMod val="40000"/>
              <a:lumOff val="60000"/>
            </a:schemeClr>
          </a:solidFill>
          <a:ln>
            <a:solidFill>
              <a:schemeClr val="bg1"/>
            </a:solidFill>
          </a:ln>
        </p:spPr>
        <p:txBody>
          <a:bodyPr wrap="square">
            <a:spAutoFit/>
          </a:bodyPr>
          <a:lstStyle/>
          <a:p>
            <a:r>
              <a:rPr lang="en-GB" sz="2400" b="1" dirty="0" smtClean="0">
                <a:solidFill>
                  <a:schemeClr val="bg1"/>
                </a:solidFill>
                <a:latin typeface="Calibri" pitchFamily="34" charset="0"/>
              </a:rPr>
              <a:t>African Americans</a:t>
            </a:r>
            <a:endParaRPr lang="en-GB" sz="2400" dirty="0">
              <a:solidFill>
                <a:schemeClr val="bg1"/>
              </a:solidFill>
              <a:latin typeface="Calibri" pitchFamily="34" charset="0"/>
            </a:endParaRPr>
          </a:p>
        </p:txBody>
      </p:sp>
      <p:sp>
        <p:nvSpPr>
          <p:cNvPr id="14" name="Rectangle 13"/>
          <p:cNvSpPr/>
          <p:nvPr/>
        </p:nvSpPr>
        <p:spPr>
          <a:xfrm>
            <a:off x="0" y="1591241"/>
            <a:ext cx="6260951" cy="2308324"/>
          </a:xfrm>
          <a:prstGeom prst="rect">
            <a:avLst/>
          </a:prstGeom>
          <a:solidFill>
            <a:schemeClr val="accent5">
              <a:lumMod val="40000"/>
              <a:lumOff val="60000"/>
            </a:schemeClr>
          </a:solidFill>
          <a:ln>
            <a:solidFill>
              <a:schemeClr val="bg1"/>
            </a:solidFill>
          </a:ln>
        </p:spPr>
        <p:txBody>
          <a:bodyPr wrap="square">
            <a:spAutoFit/>
          </a:bodyPr>
          <a:lstStyle/>
          <a:p>
            <a:r>
              <a:rPr lang="en-GB" sz="2400" dirty="0" smtClean="0">
                <a:solidFill>
                  <a:schemeClr val="bg1"/>
                </a:solidFill>
                <a:latin typeface="Calibri" pitchFamily="34" charset="0"/>
              </a:rPr>
              <a:t>In 2001, over half of African American households of married couples earned $50,000 or more. Three years later in 2004, African American workers had the second-highest median earnings of American minority groups after Asian Americans. </a:t>
            </a:r>
            <a:endParaRPr lang="en-GB" sz="2400" b="1" dirty="0">
              <a:solidFill>
                <a:srgbClr val="FF0000"/>
              </a:solidFill>
              <a:latin typeface="Calibri" pitchFamily="34" charset="0"/>
            </a:endParaRPr>
          </a:p>
        </p:txBody>
      </p:sp>
      <p:sp>
        <p:nvSpPr>
          <p:cNvPr id="15" name="Rectangle 14"/>
          <p:cNvSpPr/>
          <p:nvPr/>
        </p:nvSpPr>
        <p:spPr>
          <a:xfrm>
            <a:off x="0" y="533407"/>
            <a:ext cx="4134402" cy="461665"/>
          </a:xfrm>
          <a:prstGeom prst="rect">
            <a:avLst/>
          </a:prstGeom>
          <a:solidFill>
            <a:schemeClr val="accent5">
              <a:lumMod val="40000"/>
              <a:lumOff val="60000"/>
            </a:schemeClr>
          </a:solidFill>
          <a:ln>
            <a:solidFill>
              <a:schemeClr val="bg1"/>
            </a:solidFill>
          </a:ln>
        </p:spPr>
        <p:txBody>
          <a:bodyPr wrap="none">
            <a:spAutoFit/>
          </a:bodyPr>
          <a:lstStyle/>
          <a:p>
            <a:r>
              <a:rPr lang="en-GB" sz="2400" b="1" dirty="0" smtClean="0">
                <a:solidFill>
                  <a:schemeClr val="bg1"/>
                </a:solidFill>
                <a:latin typeface="Calibri" pitchFamily="34" charset="0"/>
              </a:rPr>
              <a:t>Race in the USA - Demography </a:t>
            </a:r>
          </a:p>
        </p:txBody>
      </p:sp>
      <p:pic>
        <p:nvPicPr>
          <p:cNvPr id="17" name="Picture 10" descr="Showing racial diversity in USA and where people have settled"/>
          <p:cNvPicPr>
            <a:picLocks noChangeAspect="1" noChangeArrowheads="1"/>
          </p:cNvPicPr>
          <p:nvPr/>
        </p:nvPicPr>
        <p:blipFill>
          <a:blip r:embed="rId4"/>
          <a:srcRect/>
          <a:stretch>
            <a:fillRect/>
          </a:stretch>
        </p:blipFill>
        <p:spPr bwMode="auto">
          <a:xfrm>
            <a:off x="6259904" y="473336"/>
            <a:ext cx="6122148" cy="6384664"/>
          </a:xfrm>
          <a:prstGeom prst="rect">
            <a:avLst/>
          </a:prstGeom>
          <a:noFill/>
          <a:ln>
            <a:solidFill>
              <a:schemeClr val="bg1"/>
            </a:solidFill>
          </a:ln>
        </p:spPr>
      </p:pic>
      <p:sp>
        <p:nvSpPr>
          <p:cNvPr id="13" name="Rectangle 12"/>
          <p:cNvSpPr/>
          <p:nvPr/>
        </p:nvSpPr>
        <p:spPr>
          <a:xfrm>
            <a:off x="0" y="3970475"/>
            <a:ext cx="6260951" cy="1938992"/>
          </a:xfrm>
          <a:prstGeom prst="rect">
            <a:avLst/>
          </a:prstGeom>
          <a:solidFill>
            <a:schemeClr val="accent5">
              <a:lumMod val="40000"/>
              <a:lumOff val="60000"/>
            </a:schemeClr>
          </a:solidFill>
          <a:ln>
            <a:solidFill>
              <a:schemeClr val="bg1"/>
            </a:solidFill>
          </a:ln>
        </p:spPr>
        <p:txBody>
          <a:bodyPr wrap="square">
            <a:spAutoFit/>
          </a:bodyPr>
          <a:lstStyle/>
          <a:p>
            <a:r>
              <a:rPr lang="en-GB" sz="2400" b="1" dirty="0" smtClean="0">
                <a:solidFill>
                  <a:srgbClr val="FF0000"/>
                </a:solidFill>
                <a:latin typeface="Calibri" pitchFamily="34" charset="0"/>
              </a:rPr>
              <a:t>In 2010, about 1.1 million African Americans earned over $100,000 a year.</a:t>
            </a:r>
          </a:p>
          <a:p>
            <a:r>
              <a:rPr lang="en-GB" sz="2400" b="1" dirty="0" smtClean="0">
                <a:solidFill>
                  <a:srgbClr val="FF0000"/>
                </a:solidFill>
                <a:latin typeface="Calibri" pitchFamily="34" charset="0"/>
              </a:rPr>
              <a:t>The affirmative action programmes which help African Americans attend university and/or get jobs has also had an impact.</a:t>
            </a:r>
            <a:endParaRPr lang="en-GB" sz="2400" b="1" dirty="0">
              <a:solidFill>
                <a:srgbClr val="FF000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http://www.google.co.uk/url?sa=i&amp;source=images&amp;cd=&amp;docid=JnUHWfP264M4WM&amp;tbnid=kzE6uYsKXjN9sM:&amp;ved=0CAUQjBw&amp;url=http%3A%2F%2Fwww.donthatemiami.com%2Fwp-content%2Fuploads%2F2012%2F08%2F2009-usa-flag-graphics.jpg&amp;ei=8bawUtqlHeq47AaptYFY&amp;psig=AFQjCNFw7rGyVMCCLZUWpKU-DkJIIw7J6g&amp;ust=1387399281551631"/>
          <p:cNvSpPr>
            <a:spLocks noChangeAspect="1" noChangeArrowheads="1"/>
          </p:cNvSpPr>
          <p:nvPr/>
        </p:nvSpPr>
        <p:spPr bwMode="auto">
          <a:xfrm>
            <a:off x="63500" y="-136525"/>
            <a:ext cx="12649200" cy="63246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9460" name="AutoShape 4" descr="http://www.google.co.uk/url?sa=i&amp;source=images&amp;cd=&amp;docid=JnUHWfP264M4WM&amp;tbnid=kzE6uYsKXjN9sM:&amp;ved=0CAUQjBw&amp;url=http%3A%2F%2Fwww.donthatemiami.com%2Fwp-content%2Fuploads%2F2012%2F08%2F2009-usa-flag-graphics.jpg&amp;ei=8bawUtqlHeq47AaptYFY&amp;psig=AFQjCNFw7rGyVMCCLZUWpKU-DkJIIw7J6g&amp;ust=1387399281551631"/>
          <p:cNvSpPr>
            <a:spLocks noChangeAspect="1" noChangeArrowheads="1"/>
          </p:cNvSpPr>
          <p:nvPr/>
        </p:nvSpPr>
        <p:spPr bwMode="auto">
          <a:xfrm>
            <a:off x="63500" y="-136525"/>
            <a:ext cx="12649200" cy="63246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9462" name="Picture 6" descr="http://www.donthatemiami.com/wp-content/uploads/2012/08/2009-usa-flag-graphics.jpg">
            <a:hlinkClick r:id="rId2"/>
          </p:cNvPr>
          <p:cNvPicPr>
            <a:picLocks noChangeAspect="1" noChangeArrowheads="1"/>
          </p:cNvPicPr>
          <p:nvPr/>
        </p:nvPicPr>
        <p:blipFill>
          <a:blip r:embed="rId3"/>
          <a:srcRect/>
          <a:stretch>
            <a:fillRect/>
          </a:stretch>
        </p:blipFill>
        <p:spPr bwMode="auto">
          <a:xfrm>
            <a:off x="0" y="0"/>
            <a:ext cx="13716000" cy="6858000"/>
          </a:xfrm>
          <a:prstGeom prst="rect">
            <a:avLst/>
          </a:prstGeom>
          <a:solidFill>
            <a:schemeClr val="tx1"/>
          </a:solidFill>
        </p:spPr>
      </p:pic>
      <p:sp>
        <p:nvSpPr>
          <p:cNvPr id="10" name="TextBox 9"/>
          <p:cNvSpPr txBox="1"/>
          <p:nvPr/>
        </p:nvSpPr>
        <p:spPr>
          <a:xfrm>
            <a:off x="-1" y="0"/>
            <a:ext cx="2764716" cy="461665"/>
          </a:xfrm>
          <a:prstGeom prst="rect">
            <a:avLst/>
          </a:prstGeom>
          <a:solidFill>
            <a:schemeClr val="tx1"/>
          </a:solidFill>
          <a:ln>
            <a:solidFill>
              <a:schemeClr val="bg1"/>
            </a:solidFill>
          </a:ln>
        </p:spPr>
        <p:txBody>
          <a:bodyPr wrap="square" rtlCol="0">
            <a:spAutoFit/>
          </a:bodyPr>
          <a:lstStyle/>
          <a:p>
            <a:pPr algn="ctr"/>
            <a:r>
              <a:rPr lang="en-GB" sz="2400" b="1" dirty="0" smtClean="0">
                <a:solidFill>
                  <a:schemeClr val="bg1"/>
                </a:solidFill>
              </a:rPr>
              <a:t>International Issues</a:t>
            </a:r>
            <a:endParaRPr lang="en-GB" sz="2400" b="1" dirty="0">
              <a:solidFill>
                <a:schemeClr val="bg1"/>
              </a:solidFill>
            </a:endParaRPr>
          </a:p>
        </p:txBody>
      </p:sp>
      <p:sp>
        <p:nvSpPr>
          <p:cNvPr id="11" name="TextBox 10"/>
          <p:cNvSpPr txBox="1"/>
          <p:nvPr/>
        </p:nvSpPr>
        <p:spPr>
          <a:xfrm>
            <a:off x="2764715" y="0"/>
            <a:ext cx="3496236" cy="461665"/>
          </a:xfrm>
          <a:prstGeom prst="rect">
            <a:avLst/>
          </a:prstGeom>
          <a:solidFill>
            <a:schemeClr val="tx1">
              <a:lumMod val="75000"/>
            </a:schemeClr>
          </a:solidFill>
          <a:ln>
            <a:solidFill>
              <a:schemeClr val="bg1"/>
            </a:solidFill>
          </a:ln>
        </p:spPr>
        <p:txBody>
          <a:bodyPr wrap="square" rtlCol="0">
            <a:spAutoFit/>
          </a:bodyPr>
          <a:lstStyle/>
          <a:p>
            <a:r>
              <a:rPr lang="en-GB" sz="2400" b="1" dirty="0" smtClean="0"/>
              <a:t>United States of America</a:t>
            </a:r>
            <a:endParaRPr lang="en-GB" sz="2400" b="1" dirty="0"/>
          </a:p>
        </p:txBody>
      </p:sp>
      <p:sp>
        <p:nvSpPr>
          <p:cNvPr id="12" name="TextBox 11"/>
          <p:cNvSpPr txBox="1"/>
          <p:nvPr/>
        </p:nvSpPr>
        <p:spPr>
          <a:xfrm>
            <a:off x="6245498" y="0"/>
            <a:ext cx="7459744" cy="461665"/>
          </a:xfrm>
          <a:prstGeom prst="rect">
            <a:avLst/>
          </a:prstGeom>
          <a:solidFill>
            <a:schemeClr val="tx1">
              <a:lumMod val="50000"/>
            </a:schemeClr>
          </a:solidFill>
          <a:ln>
            <a:solidFill>
              <a:schemeClr val="bg1"/>
            </a:solidFill>
          </a:ln>
        </p:spPr>
        <p:txBody>
          <a:bodyPr wrap="square" rtlCol="0">
            <a:spAutoFit/>
          </a:bodyPr>
          <a:lstStyle/>
          <a:p>
            <a:r>
              <a:rPr lang="en-GB" sz="2400" b="1" dirty="0" smtClean="0"/>
              <a:t>Background information</a:t>
            </a:r>
            <a:endParaRPr lang="en-GB" sz="2400" b="1" dirty="0"/>
          </a:p>
        </p:txBody>
      </p:sp>
      <p:sp>
        <p:nvSpPr>
          <p:cNvPr id="16" name="Rectangle 15"/>
          <p:cNvSpPr/>
          <p:nvPr/>
        </p:nvSpPr>
        <p:spPr>
          <a:xfrm>
            <a:off x="1" y="1062324"/>
            <a:ext cx="4130936" cy="461665"/>
          </a:xfrm>
          <a:prstGeom prst="rect">
            <a:avLst/>
          </a:prstGeom>
          <a:solidFill>
            <a:schemeClr val="accent5">
              <a:lumMod val="40000"/>
              <a:lumOff val="60000"/>
            </a:schemeClr>
          </a:solidFill>
          <a:ln>
            <a:solidFill>
              <a:schemeClr val="bg1"/>
            </a:solidFill>
          </a:ln>
        </p:spPr>
        <p:txBody>
          <a:bodyPr wrap="square">
            <a:spAutoFit/>
          </a:bodyPr>
          <a:lstStyle/>
          <a:p>
            <a:r>
              <a:rPr lang="en-GB" sz="2400" b="1" dirty="0" smtClean="0">
                <a:solidFill>
                  <a:schemeClr val="bg1"/>
                </a:solidFill>
                <a:latin typeface="Calibri" pitchFamily="34" charset="0"/>
              </a:rPr>
              <a:t>Hispanic population</a:t>
            </a:r>
            <a:endParaRPr lang="en-GB" sz="2400" dirty="0">
              <a:solidFill>
                <a:schemeClr val="bg1"/>
              </a:solidFill>
              <a:latin typeface="Calibri" pitchFamily="34" charset="0"/>
            </a:endParaRPr>
          </a:p>
        </p:txBody>
      </p:sp>
      <p:sp>
        <p:nvSpPr>
          <p:cNvPr id="14" name="Rectangle 13"/>
          <p:cNvSpPr/>
          <p:nvPr/>
        </p:nvSpPr>
        <p:spPr>
          <a:xfrm>
            <a:off x="0" y="1595021"/>
            <a:ext cx="6260951" cy="3046988"/>
          </a:xfrm>
          <a:prstGeom prst="rect">
            <a:avLst/>
          </a:prstGeom>
          <a:solidFill>
            <a:schemeClr val="accent5">
              <a:lumMod val="40000"/>
              <a:lumOff val="60000"/>
            </a:schemeClr>
          </a:solidFill>
          <a:ln>
            <a:solidFill>
              <a:schemeClr val="bg1"/>
            </a:solidFill>
          </a:ln>
        </p:spPr>
        <p:txBody>
          <a:bodyPr wrap="square">
            <a:spAutoFit/>
          </a:bodyPr>
          <a:lstStyle/>
          <a:p>
            <a:r>
              <a:rPr lang="en-GB" sz="2400" b="1" dirty="0" smtClean="0">
                <a:solidFill>
                  <a:srgbClr val="FF0000"/>
                </a:solidFill>
                <a:latin typeface="Calibri" pitchFamily="34" charset="0"/>
              </a:rPr>
              <a:t>According to the 2010 US census, 22% of Hispanic people are living in poverty, nearly double the national average of 12.6%. </a:t>
            </a:r>
            <a:r>
              <a:rPr lang="en-GB" sz="2400" dirty="0" smtClean="0">
                <a:solidFill>
                  <a:schemeClr val="bg1"/>
                </a:solidFill>
                <a:latin typeface="Calibri" pitchFamily="34" charset="0"/>
              </a:rPr>
              <a:t>Many Hispanic people living in America are well off, especially those of Cuban origin in states such as Florida. However, the plight of illegal Hispanic immigrants living in poverty is a subject of concern.</a:t>
            </a:r>
            <a:endParaRPr lang="en-GB" sz="2400" dirty="0">
              <a:solidFill>
                <a:schemeClr val="bg1"/>
              </a:solidFill>
              <a:latin typeface="Calibri" pitchFamily="34" charset="0"/>
            </a:endParaRPr>
          </a:p>
        </p:txBody>
      </p:sp>
      <p:sp>
        <p:nvSpPr>
          <p:cNvPr id="15" name="Rectangle 14"/>
          <p:cNvSpPr/>
          <p:nvPr/>
        </p:nvSpPr>
        <p:spPr>
          <a:xfrm>
            <a:off x="0" y="533407"/>
            <a:ext cx="4134402" cy="461665"/>
          </a:xfrm>
          <a:prstGeom prst="rect">
            <a:avLst/>
          </a:prstGeom>
          <a:solidFill>
            <a:schemeClr val="accent5">
              <a:lumMod val="40000"/>
              <a:lumOff val="60000"/>
            </a:schemeClr>
          </a:solidFill>
          <a:ln>
            <a:solidFill>
              <a:schemeClr val="bg1"/>
            </a:solidFill>
          </a:ln>
        </p:spPr>
        <p:txBody>
          <a:bodyPr wrap="none">
            <a:spAutoFit/>
          </a:bodyPr>
          <a:lstStyle/>
          <a:p>
            <a:r>
              <a:rPr lang="en-GB" sz="2400" b="1" dirty="0" smtClean="0">
                <a:solidFill>
                  <a:schemeClr val="bg1"/>
                </a:solidFill>
                <a:latin typeface="Calibri" pitchFamily="34" charset="0"/>
              </a:rPr>
              <a:t>Race in the USA - Demography </a:t>
            </a:r>
          </a:p>
        </p:txBody>
      </p:sp>
      <p:pic>
        <p:nvPicPr>
          <p:cNvPr id="17" name="Picture 10" descr="Showing racial diversity in USA and where people have settled"/>
          <p:cNvPicPr>
            <a:picLocks noChangeAspect="1" noChangeArrowheads="1"/>
          </p:cNvPicPr>
          <p:nvPr/>
        </p:nvPicPr>
        <p:blipFill>
          <a:blip r:embed="rId4"/>
          <a:srcRect/>
          <a:stretch>
            <a:fillRect/>
          </a:stretch>
        </p:blipFill>
        <p:spPr bwMode="auto">
          <a:xfrm>
            <a:off x="6259904" y="473336"/>
            <a:ext cx="6122148" cy="6384664"/>
          </a:xfrm>
          <a:prstGeom prst="rect">
            <a:avLst/>
          </a:prstGeom>
          <a:noFill/>
          <a:ln>
            <a:solidFill>
              <a:schemeClr val="bg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0933" y="239151"/>
            <a:ext cx="6062134" cy="14434721"/>
          </a:xfrm>
          <a:prstGeom prst="rect">
            <a:avLst/>
          </a:prstGeom>
          <a:noFill/>
        </p:spPr>
        <p:txBody>
          <a:bodyPr wrap="square" rtlCol="0">
            <a:spAutoFit/>
          </a:bodyPr>
          <a:lstStyle/>
          <a:p>
            <a:pPr lvl="0" algn="ctr"/>
            <a:r>
              <a:rPr lang="en-GB" sz="3200" dirty="0" smtClean="0">
                <a:latin typeface="Comic Sans MS" panose="030F0702030302020204" pitchFamily="66" charset="0"/>
              </a:rPr>
              <a:t>W</a:t>
            </a:r>
            <a:r>
              <a:rPr lang="en-GB" sz="3200" dirty="0">
                <a:solidFill>
                  <a:prstClr val="black"/>
                </a:solidFill>
                <a:latin typeface="Comic Sans MS" panose="030F0702030302020204" pitchFamily="66" charset="0"/>
              </a:rPr>
              <a:t> Why do people move to America?</a:t>
            </a:r>
          </a:p>
          <a:p>
            <a:pPr lvl="0" algn="ctr"/>
            <a:endParaRPr lang="en-GB" sz="3200" dirty="0">
              <a:solidFill>
                <a:prstClr val="black"/>
              </a:solidFill>
              <a:latin typeface="Comic Sans MS" panose="030F0702030302020204" pitchFamily="66" charset="0"/>
            </a:endParaRPr>
          </a:p>
          <a:p>
            <a:pPr lvl="0" algn="ctr"/>
            <a:r>
              <a:rPr lang="en-GB" sz="3200" dirty="0">
                <a:solidFill>
                  <a:prstClr val="black"/>
                </a:solidFill>
                <a:latin typeface="Comic Sans MS" panose="030F0702030302020204" pitchFamily="66" charset="0"/>
              </a:rPr>
              <a:t>What groups have you learned about</a:t>
            </a:r>
          </a:p>
          <a:p>
            <a:pPr lvl="0" algn="ctr"/>
            <a:r>
              <a:rPr lang="en-GB" sz="3200" dirty="0">
                <a:solidFill>
                  <a:prstClr val="black"/>
                </a:solidFill>
                <a:latin typeface="Comic Sans MS" panose="030F0702030302020204" pitchFamily="66" charset="0"/>
              </a:rPr>
              <a:t>that have moved to America?</a:t>
            </a:r>
          </a:p>
          <a:p>
            <a:pPr lvl="0" algn="ctr"/>
            <a:endParaRPr lang="en-GB" sz="3200" dirty="0">
              <a:solidFill>
                <a:prstClr val="black"/>
              </a:solidFill>
              <a:latin typeface="Comic Sans MS" panose="030F0702030302020204" pitchFamily="66" charset="0"/>
            </a:endParaRPr>
          </a:p>
          <a:p>
            <a:pPr lvl="0" algn="ctr"/>
            <a:r>
              <a:rPr lang="en-GB" sz="3200" dirty="0">
                <a:solidFill>
                  <a:prstClr val="black"/>
                </a:solidFill>
                <a:latin typeface="Comic Sans MS" panose="030F0702030302020204" pitchFamily="66" charset="0"/>
              </a:rPr>
              <a:t>Draw arrows on your map showing the </a:t>
            </a:r>
          </a:p>
          <a:p>
            <a:pPr lvl="0" algn="ctr"/>
            <a:r>
              <a:rPr lang="en-GB" sz="3200" dirty="0">
                <a:solidFill>
                  <a:prstClr val="black"/>
                </a:solidFill>
                <a:latin typeface="Comic Sans MS" panose="030F0702030302020204" pitchFamily="66" charset="0"/>
              </a:rPr>
              <a:t>migration of certain groups.</a:t>
            </a:r>
          </a:p>
          <a:p>
            <a:pPr lvl="0" algn="ctr"/>
            <a:endParaRPr lang="en-GB" sz="3200" dirty="0">
              <a:solidFill>
                <a:prstClr val="black"/>
              </a:solidFill>
              <a:latin typeface="Comic Sans MS" panose="030F0702030302020204" pitchFamily="66" charset="0"/>
            </a:endParaRPr>
          </a:p>
          <a:p>
            <a:pPr lvl="0" algn="ctr"/>
            <a:r>
              <a:rPr lang="en-GB" sz="3200" dirty="0">
                <a:solidFill>
                  <a:prstClr val="black"/>
                </a:solidFill>
                <a:latin typeface="Comic Sans MS" panose="030F0702030302020204" pitchFamily="66" charset="0"/>
              </a:rPr>
              <a:t>Use a key to identify each group </a:t>
            </a:r>
            <a:r>
              <a:rPr lang="en-GB" sz="3200" dirty="0" err="1" smtClean="0">
                <a:latin typeface="Comic Sans MS" panose="030F0702030302020204" pitchFamily="66" charset="0"/>
              </a:rPr>
              <a:t>hy</a:t>
            </a:r>
            <a:r>
              <a:rPr lang="en-GB" sz="3200" dirty="0" smtClean="0">
                <a:latin typeface="Comic Sans MS" panose="030F0702030302020204" pitchFamily="66" charset="0"/>
              </a:rPr>
              <a:t> </a:t>
            </a:r>
            <a:r>
              <a:rPr lang="en-GB" sz="3200" dirty="0" smtClean="0">
                <a:latin typeface="Comic Sans MS" panose="030F0702030302020204" pitchFamily="66" charset="0"/>
              </a:rPr>
              <a:t>do people move to America?</a:t>
            </a:r>
          </a:p>
          <a:p>
            <a:pPr algn="ctr"/>
            <a:endParaRPr lang="en-GB" sz="3200" dirty="0">
              <a:latin typeface="Comic Sans MS" panose="030F0702030302020204" pitchFamily="66" charset="0"/>
            </a:endParaRPr>
          </a:p>
          <a:p>
            <a:pPr algn="ctr"/>
            <a:r>
              <a:rPr lang="en-GB" sz="3200" dirty="0" smtClean="0">
                <a:latin typeface="Comic Sans MS" panose="030F0702030302020204" pitchFamily="66" charset="0"/>
              </a:rPr>
              <a:t>What groups have you learned about</a:t>
            </a:r>
          </a:p>
          <a:p>
            <a:pPr algn="ctr"/>
            <a:r>
              <a:rPr lang="en-GB" sz="3200" dirty="0" smtClean="0">
                <a:latin typeface="Comic Sans MS" panose="030F0702030302020204" pitchFamily="66" charset="0"/>
              </a:rPr>
              <a:t>that have moved to America?</a:t>
            </a:r>
          </a:p>
          <a:p>
            <a:pPr algn="ctr"/>
            <a:endParaRPr lang="en-GB" sz="3200" dirty="0">
              <a:latin typeface="Comic Sans MS" panose="030F0702030302020204" pitchFamily="66" charset="0"/>
            </a:endParaRPr>
          </a:p>
          <a:p>
            <a:pPr algn="ctr"/>
            <a:r>
              <a:rPr lang="en-GB" sz="3200" dirty="0" smtClean="0">
                <a:latin typeface="Comic Sans MS" panose="030F0702030302020204" pitchFamily="66" charset="0"/>
              </a:rPr>
              <a:t>Draw arrows on your map showing the </a:t>
            </a:r>
          </a:p>
          <a:p>
            <a:pPr algn="ctr"/>
            <a:r>
              <a:rPr lang="en-GB" sz="3200" dirty="0">
                <a:latin typeface="Comic Sans MS" panose="030F0702030302020204" pitchFamily="66" charset="0"/>
              </a:rPr>
              <a:t>m</a:t>
            </a:r>
            <a:r>
              <a:rPr lang="en-GB" sz="3200" dirty="0" smtClean="0">
                <a:latin typeface="Comic Sans MS" panose="030F0702030302020204" pitchFamily="66" charset="0"/>
              </a:rPr>
              <a:t>igration of certain groups.</a:t>
            </a:r>
          </a:p>
          <a:p>
            <a:pPr algn="ctr"/>
            <a:endParaRPr lang="en-GB" sz="3200" dirty="0" smtClean="0">
              <a:latin typeface="Comic Sans MS" panose="030F0702030302020204" pitchFamily="66" charset="0"/>
            </a:endParaRPr>
          </a:p>
          <a:p>
            <a:pPr algn="ctr"/>
            <a:r>
              <a:rPr lang="en-GB" sz="3200" dirty="0" smtClean="0">
                <a:latin typeface="Comic Sans MS" panose="030F0702030302020204" pitchFamily="66" charset="0"/>
              </a:rPr>
              <a:t>Use a key to identify each group.</a:t>
            </a:r>
          </a:p>
          <a:p>
            <a:pPr algn="ctr"/>
            <a:endParaRPr lang="en-GB" sz="4400" dirty="0">
              <a:latin typeface="Comic Sans MS" panose="030F0702030302020204" pitchFamily="66" charset="0"/>
            </a:endParaRPr>
          </a:p>
          <a:p>
            <a:pPr algn="ctr"/>
            <a:endParaRPr lang="en-GB" sz="4400" dirty="0" smtClean="0">
              <a:latin typeface="Comic Sans MS" panose="030F0702030302020204" pitchFamily="66" charset="0"/>
            </a:endParaRPr>
          </a:p>
          <a:p>
            <a:pPr algn="ctr"/>
            <a:endParaRPr lang="en-GB" sz="4400" dirty="0">
              <a:latin typeface="Comic Sans MS" panose="030F0702030302020204" pitchFamily="66" charset="0"/>
            </a:endParaRPr>
          </a:p>
        </p:txBody>
      </p:sp>
      <p:pic>
        <p:nvPicPr>
          <p:cNvPr id="3" name="Picture 2"/>
          <p:cNvPicPr>
            <a:picLocks noChangeAspect="1"/>
          </p:cNvPicPr>
          <p:nvPr/>
        </p:nvPicPr>
        <p:blipFill>
          <a:blip r:embed="rId2"/>
          <a:stretch>
            <a:fillRect/>
          </a:stretch>
        </p:blipFill>
        <p:spPr>
          <a:xfrm>
            <a:off x="107961" y="694267"/>
            <a:ext cx="2108193" cy="2555370"/>
          </a:xfrm>
          <a:prstGeom prst="rect">
            <a:avLst/>
          </a:prstGeom>
        </p:spPr>
      </p:pic>
      <p:pic>
        <p:nvPicPr>
          <p:cNvPr id="4" name="Picture 3"/>
          <p:cNvPicPr>
            <a:picLocks noChangeAspect="1"/>
          </p:cNvPicPr>
          <p:nvPr/>
        </p:nvPicPr>
        <p:blipFill>
          <a:blip r:embed="rId3"/>
          <a:stretch>
            <a:fillRect/>
          </a:stretch>
        </p:blipFill>
        <p:spPr>
          <a:xfrm>
            <a:off x="216198" y="3911600"/>
            <a:ext cx="2899536" cy="2376755"/>
          </a:xfrm>
          <a:prstGeom prst="rect">
            <a:avLst/>
          </a:prstGeom>
        </p:spPr>
      </p:pic>
      <p:pic>
        <p:nvPicPr>
          <p:cNvPr id="5" name="Picture 4"/>
          <p:cNvPicPr>
            <a:picLocks noChangeAspect="1"/>
          </p:cNvPicPr>
          <p:nvPr/>
        </p:nvPicPr>
        <p:blipFill>
          <a:blip r:embed="rId4"/>
          <a:stretch>
            <a:fillRect/>
          </a:stretch>
        </p:blipFill>
        <p:spPr>
          <a:xfrm>
            <a:off x="9592994" y="1095648"/>
            <a:ext cx="2084363" cy="2084363"/>
          </a:xfrm>
          <a:prstGeom prst="rect">
            <a:avLst/>
          </a:prstGeom>
        </p:spPr>
      </p:pic>
      <p:pic>
        <p:nvPicPr>
          <p:cNvPr id="6" name="Picture 5"/>
          <p:cNvPicPr>
            <a:picLocks noChangeAspect="1"/>
          </p:cNvPicPr>
          <p:nvPr/>
        </p:nvPicPr>
        <p:blipFill>
          <a:blip r:embed="rId5"/>
          <a:stretch>
            <a:fillRect/>
          </a:stretch>
        </p:blipFill>
        <p:spPr>
          <a:xfrm rot="10800000" flipV="1">
            <a:off x="9042398" y="4199467"/>
            <a:ext cx="2634957" cy="1970020"/>
          </a:xfrm>
          <a:prstGeom prst="rect">
            <a:avLst/>
          </a:prstGeom>
        </p:spPr>
      </p:pic>
    </p:spTree>
    <p:extLst>
      <p:ext uri="{BB962C8B-B14F-4D97-AF65-F5344CB8AC3E}">
        <p14:creationId xmlns:p14="http://schemas.microsoft.com/office/powerpoint/2010/main" val="29811052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http://www.google.co.uk/url?sa=i&amp;source=images&amp;cd=&amp;docid=JnUHWfP264M4WM&amp;tbnid=kzE6uYsKXjN9sM:&amp;ved=0CAUQjBw&amp;url=http%3A%2F%2Fwww.donthatemiami.com%2Fwp-content%2Fuploads%2F2012%2F08%2F2009-usa-flag-graphics.jpg&amp;ei=8bawUtqlHeq47AaptYFY&amp;psig=AFQjCNFw7rGyVMCCLZUWpKU-DkJIIw7J6g&amp;ust=1387399281551631"/>
          <p:cNvSpPr>
            <a:spLocks noChangeAspect="1" noChangeArrowheads="1"/>
          </p:cNvSpPr>
          <p:nvPr/>
        </p:nvSpPr>
        <p:spPr bwMode="auto">
          <a:xfrm>
            <a:off x="63500" y="-136525"/>
            <a:ext cx="12649200" cy="63246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9460" name="AutoShape 4" descr="http://www.google.co.uk/url?sa=i&amp;source=images&amp;cd=&amp;docid=JnUHWfP264M4WM&amp;tbnid=kzE6uYsKXjN9sM:&amp;ved=0CAUQjBw&amp;url=http%3A%2F%2Fwww.donthatemiami.com%2Fwp-content%2Fuploads%2F2012%2F08%2F2009-usa-flag-graphics.jpg&amp;ei=8bawUtqlHeq47AaptYFY&amp;psig=AFQjCNFw7rGyVMCCLZUWpKU-DkJIIw7J6g&amp;ust=1387399281551631"/>
          <p:cNvSpPr>
            <a:spLocks noChangeAspect="1" noChangeArrowheads="1"/>
          </p:cNvSpPr>
          <p:nvPr/>
        </p:nvSpPr>
        <p:spPr bwMode="auto">
          <a:xfrm>
            <a:off x="63500" y="-136525"/>
            <a:ext cx="12649200" cy="63246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9462" name="Picture 6" descr="http://www.donthatemiami.com/wp-content/uploads/2012/08/2009-usa-flag-graphics.jpg">
            <a:hlinkClick r:id="rId2"/>
          </p:cNvPr>
          <p:cNvPicPr>
            <a:picLocks noChangeAspect="1" noChangeArrowheads="1"/>
          </p:cNvPicPr>
          <p:nvPr/>
        </p:nvPicPr>
        <p:blipFill>
          <a:blip r:embed="rId3"/>
          <a:srcRect/>
          <a:stretch>
            <a:fillRect/>
          </a:stretch>
        </p:blipFill>
        <p:spPr bwMode="auto">
          <a:xfrm>
            <a:off x="0" y="0"/>
            <a:ext cx="13716000" cy="6858000"/>
          </a:xfrm>
          <a:prstGeom prst="rect">
            <a:avLst/>
          </a:prstGeom>
          <a:solidFill>
            <a:schemeClr val="tx1"/>
          </a:solidFill>
        </p:spPr>
      </p:pic>
      <p:sp>
        <p:nvSpPr>
          <p:cNvPr id="10" name="TextBox 9"/>
          <p:cNvSpPr txBox="1"/>
          <p:nvPr/>
        </p:nvSpPr>
        <p:spPr>
          <a:xfrm>
            <a:off x="-1" y="0"/>
            <a:ext cx="2764716" cy="461665"/>
          </a:xfrm>
          <a:prstGeom prst="rect">
            <a:avLst/>
          </a:prstGeom>
          <a:solidFill>
            <a:schemeClr val="tx1"/>
          </a:solidFill>
          <a:ln>
            <a:solidFill>
              <a:schemeClr val="bg1"/>
            </a:solidFill>
          </a:ln>
        </p:spPr>
        <p:txBody>
          <a:bodyPr wrap="square" rtlCol="0">
            <a:spAutoFit/>
          </a:bodyPr>
          <a:lstStyle/>
          <a:p>
            <a:pPr algn="ctr"/>
            <a:r>
              <a:rPr lang="en-GB" sz="2400" b="1" dirty="0" smtClean="0">
                <a:solidFill>
                  <a:schemeClr val="bg1"/>
                </a:solidFill>
              </a:rPr>
              <a:t>International Issues</a:t>
            </a:r>
            <a:endParaRPr lang="en-GB" sz="2400" b="1" dirty="0">
              <a:solidFill>
                <a:schemeClr val="bg1"/>
              </a:solidFill>
            </a:endParaRPr>
          </a:p>
        </p:txBody>
      </p:sp>
      <p:sp>
        <p:nvSpPr>
          <p:cNvPr id="11" name="TextBox 10"/>
          <p:cNvSpPr txBox="1"/>
          <p:nvPr/>
        </p:nvSpPr>
        <p:spPr>
          <a:xfrm>
            <a:off x="2764715" y="0"/>
            <a:ext cx="3496236" cy="461665"/>
          </a:xfrm>
          <a:prstGeom prst="rect">
            <a:avLst/>
          </a:prstGeom>
          <a:solidFill>
            <a:schemeClr val="tx1">
              <a:lumMod val="75000"/>
            </a:schemeClr>
          </a:solidFill>
          <a:ln>
            <a:solidFill>
              <a:schemeClr val="bg1"/>
            </a:solidFill>
          </a:ln>
        </p:spPr>
        <p:txBody>
          <a:bodyPr wrap="square" rtlCol="0">
            <a:spAutoFit/>
          </a:bodyPr>
          <a:lstStyle/>
          <a:p>
            <a:r>
              <a:rPr lang="en-GB" sz="2400" b="1" dirty="0" smtClean="0"/>
              <a:t>United States of America</a:t>
            </a:r>
            <a:endParaRPr lang="en-GB" sz="2400" b="1" dirty="0"/>
          </a:p>
        </p:txBody>
      </p:sp>
      <p:sp>
        <p:nvSpPr>
          <p:cNvPr id="12" name="TextBox 11"/>
          <p:cNvSpPr txBox="1"/>
          <p:nvPr/>
        </p:nvSpPr>
        <p:spPr>
          <a:xfrm>
            <a:off x="6245498" y="0"/>
            <a:ext cx="7459744" cy="461665"/>
          </a:xfrm>
          <a:prstGeom prst="rect">
            <a:avLst/>
          </a:prstGeom>
          <a:solidFill>
            <a:schemeClr val="tx1">
              <a:lumMod val="50000"/>
            </a:schemeClr>
          </a:solidFill>
          <a:ln>
            <a:solidFill>
              <a:schemeClr val="bg1"/>
            </a:solidFill>
          </a:ln>
        </p:spPr>
        <p:txBody>
          <a:bodyPr wrap="square" rtlCol="0">
            <a:spAutoFit/>
          </a:bodyPr>
          <a:lstStyle/>
          <a:p>
            <a:r>
              <a:rPr lang="en-GB" sz="2400" b="1" dirty="0" smtClean="0"/>
              <a:t>Background information</a:t>
            </a:r>
            <a:endParaRPr lang="en-GB" sz="2400" b="1" dirty="0"/>
          </a:p>
        </p:txBody>
      </p:sp>
      <p:pic>
        <p:nvPicPr>
          <p:cNvPr id="9" name="Picture 5">
            <a:hlinkClick r:id="rId4"/>
          </p:cNvPr>
          <p:cNvPicPr>
            <a:picLocks noChangeAspect="1" noChangeArrowheads="1"/>
          </p:cNvPicPr>
          <p:nvPr/>
        </p:nvPicPr>
        <p:blipFill>
          <a:blip r:embed="rId5"/>
          <a:srcRect/>
          <a:stretch>
            <a:fillRect/>
          </a:stretch>
        </p:blipFill>
        <p:spPr bwMode="auto">
          <a:xfrm>
            <a:off x="-1" y="1"/>
            <a:ext cx="12192001"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1971606" cy="6620059"/>
          </a:xfrm>
          <a:prstGeom prst="rect">
            <a:avLst/>
          </a:prstGeom>
        </p:spPr>
      </p:pic>
      <p:cxnSp>
        <p:nvCxnSpPr>
          <p:cNvPr id="10" name="Straight Arrow Connector 9"/>
          <p:cNvCxnSpPr/>
          <p:nvPr/>
        </p:nvCxnSpPr>
        <p:spPr>
          <a:xfrm flipH="1">
            <a:off x="3559126" y="2518117"/>
            <a:ext cx="1688123" cy="50643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13010" y="281354"/>
            <a:ext cx="5846472" cy="646331"/>
          </a:xfrm>
          <a:prstGeom prst="rect">
            <a:avLst/>
          </a:prstGeom>
          <a:noFill/>
        </p:spPr>
        <p:txBody>
          <a:bodyPr wrap="none" rtlCol="0">
            <a:spAutoFit/>
          </a:bodyPr>
          <a:lstStyle/>
          <a:p>
            <a:r>
              <a:rPr lang="en-GB" dirty="0" smtClean="0">
                <a:latin typeface="Comic Sans MS" panose="030F0702030302020204" pitchFamily="66" charset="0"/>
              </a:rPr>
              <a:t>In the 19</a:t>
            </a:r>
            <a:r>
              <a:rPr lang="en-GB" baseline="30000" dirty="0" smtClean="0">
                <a:latin typeface="Comic Sans MS" panose="030F0702030302020204" pitchFamily="66" charset="0"/>
              </a:rPr>
              <a:t>th</a:t>
            </a:r>
            <a:r>
              <a:rPr lang="en-GB" dirty="0" smtClean="0">
                <a:latin typeface="Comic Sans MS" panose="030F0702030302020204" pitchFamily="66" charset="0"/>
              </a:rPr>
              <a:t> Century the Irish immigrated to America</a:t>
            </a:r>
          </a:p>
          <a:p>
            <a:r>
              <a:rPr lang="en-GB" dirty="0">
                <a:latin typeface="Comic Sans MS" panose="030F0702030302020204" pitchFamily="66" charset="0"/>
              </a:rPr>
              <a:t>t</a:t>
            </a:r>
            <a:r>
              <a:rPr lang="en-GB" dirty="0" smtClean="0">
                <a:latin typeface="Comic Sans MS" panose="030F0702030302020204" pitchFamily="66" charset="0"/>
              </a:rPr>
              <a:t>o escape famine and find work.</a:t>
            </a:r>
            <a:endParaRPr lang="en-GB" dirty="0">
              <a:latin typeface="Comic Sans MS" panose="030F0702030302020204" pitchFamily="66" charset="0"/>
            </a:endParaRPr>
          </a:p>
        </p:txBody>
      </p:sp>
      <p:sp>
        <p:nvSpPr>
          <p:cNvPr id="12" name="TextBox 11"/>
          <p:cNvSpPr txBox="1"/>
          <p:nvPr/>
        </p:nvSpPr>
        <p:spPr>
          <a:xfrm>
            <a:off x="4586067" y="2333451"/>
            <a:ext cx="272832" cy="369332"/>
          </a:xfrm>
          <a:prstGeom prst="rect">
            <a:avLst/>
          </a:prstGeom>
          <a:noFill/>
        </p:spPr>
        <p:txBody>
          <a:bodyPr wrap="none" rtlCol="0">
            <a:spAutoFit/>
          </a:bodyPr>
          <a:lstStyle/>
          <a:p>
            <a:r>
              <a:rPr lang="en-GB" dirty="0" smtClean="0"/>
              <a:t>1</a:t>
            </a:r>
            <a:endParaRPr lang="en-GB" dirty="0"/>
          </a:p>
        </p:txBody>
      </p:sp>
    </p:spTree>
    <p:extLst>
      <p:ext uri="{BB962C8B-B14F-4D97-AF65-F5344CB8AC3E}">
        <p14:creationId xmlns:p14="http://schemas.microsoft.com/office/powerpoint/2010/main" val="17968173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1971606" cy="6620059"/>
          </a:xfrm>
          <a:prstGeom prst="rect">
            <a:avLst/>
          </a:prstGeom>
        </p:spPr>
      </p:pic>
      <p:sp>
        <p:nvSpPr>
          <p:cNvPr id="11" name="TextBox 10"/>
          <p:cNvSpPr txBox="1"/>
          <p:nvPr/>
        </p:nvSpPr>
        <p:spPr>
          <a:xfrm>
            <a:off x="5568891" y="0"/>
            <a:ext cx="6402715" cy="923330"/>
          </a:xfrm>
          <a:prstGeom prst="rect">
            <a:avLst/>
          </a:prstGeom>
          <a:noFill/>
        </p:spPr>
        <p:txBody>
          <a:bodyPr wrap="none" rtlCol="0">
            <a:spAutoFit/>
          </a:bodyPr>
          <a:lstStyle/>
          <a:p>
            <a:r>
              <a:rPr lang="en-GB" dirty="0" smtClean="0">
                <a:latin typeface="Comic Sans MS" panose="030F0702030302020204" pitchFamily="66" charset="0"/>
              </a:rPr>
              <a:t>Historically, African’s were forced over to America as </a:t>
            </a:r>
          </a:p>
          <a:p>
            <a:r>
              <a:rPr lang="en-GB" dirty="0">
                <a:latin typeface="Comic Sans MS" panose="030F0702030302020204" pitchFamily="66" charset="0"/>
              </a:rPr>
              <a:t>p</a:t>
            </a:r>
            <a:r>
              <a:rPr lang="en-GB" dirty="0" smtClean="0">
                <a:latin typeface="Comic Sans MS" panose="030F0702030302020204" pitchFamily="66" charset="0"/>
              </a:rPr>
              <a:t>art of the slave trade. More recently many Africans</a:t>
            </a:r>
          </a:p>
          <a:p>
            <a:r>
              <a:rPr lang="en-GB" dirty="0" smtClean="0">
                <a:latin typeface="Comic Sans MS" panose="030F0702030302020204" pitchFamily="66" charset="0"/>
              </a:rPr>
              <a:t>move to America to escape poverty and chase opportunity.</a:t>
            </a:r>
            <a:endParaRPr lang="en-GB" dirty="0">
              <a:latin typeface="Comic Sans MS" panose="030F0702030302020204" pitchFamily="66" charset="0"/>
            </a:endParaRPr>
          </a:p>
        </p:txBody>
      </p:sp>
      <p:cxnSp>
        <p:nvCxnSpPr>
          <p:cNvPr id="4" name="Straight Arrow Connector 3"/>
          <p:cNvCxnSpPr/>
          <p:nvPr/>
        </p:nvCxnSpPr>
        <p:spPr>
          <a:xfrm flipH="1" flipV="1">
            <a:off x="3432517" y="3094892"/>
            <a:ext cx="2433711" cy="956603"/>
          </a:xfrm>
          <a:prstGeom prst="straightConnector1">
            <a:avLst/>
          </a:prstGeom>
          <a:ln w="762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349290" y="3094892"/>
            <a:ext cx="300082" cy="369332"/>
          </a:xfrm>
          <a:prstGeom prst="rect">
            <a:avLst/>
          </a:prstGeom>
          <a:noFill/>
        </p:spPr>
        <p:txBody>
          <a:bodyPr wrap="none" rtlCol="0">
            <a:spAutoFit/>
          </a:bodyPr>
          <a:lstStyle/>
          <a:p>
            <a:r>
              <a:rPr lang="en-GB" dirty="0" smtClean="0"/>
              <a:t>4</a:t>
            </a:r>
            <a:endParaRPr lang="en-GB" dirty="0"/>
          </a:p>
        </p:txBody>
      </p:sp>
    </p:spTree>
    <p:extLst>
      <p:ext uri="{BB962C8B-B14F-4D97-AF65-F5344CB8AC3E}">
        <p14:creationId xmlns:p14="http://schemas.microsoft.com/office/powerpoint/2010/main" val="12262377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1971606" cy="6620059"/>
          </a:xfrm>
          <a:prstGeom prst="rect">
            <a:avLst/>
          </a:prstGeom>
        </p:spPr>
      </p:pic>
      <p:sp>
        <p:nvSpPr>
          <p:cNvPr id="11" name="TextBox 10"/>
          <p:cNvSpPr txBox="1"/>
          <p:nvPr/>
        </p:nvSpPr>
        <p:spPr>
          <a:xfrm>
            <a:off x="5613010" y="281354"/>
            <a:ext cx="5965095" cy="923330"/>
          </a:xfrm>
          <a:prstGeom prst="rect">
            <a:avLst/>
          </a:prstGeom>
          <a:noFill/>
        </p:spPr>
        <p:txBody>
          <a:bodyPr wrap="none" rtlCol="0">
            <a:spAutoFit/>
          </a:bodyPr>
          <a:lstStyle/>
          <a:p>
            <a:r>
              <a:rPr lang="en-GB" dirty="0" smtClean="0">
                <a:latin typeface="Comic Sans MS" panose="030F0702030302020204" pitchFamily="66" charset="0"/>
              </a:rPr>
              <a:t>Chinese people leave China for the US in the hope of </a:t>
            </a:r>
          </a:p>
          <a:p>
            <a:r>
              <a:rPr lang="en-GB" dirty="0">
                <a:latin typeface="Comic Sans MS" panose="030F0702030302020204" pitchFamily="66" charset="0"/>
              </a:rPr>
              <a:t>b</a:t>
            </a:r>
            <a:r>
              <a:rPr lang="en-GB" dirty="0" smtClean="0">
                <a:latin typeface="Comic Sans MS" panose="030F0702030302020204" pitchFamily="66" charset="0"/>
              </a:rPr>
              <a:t>etter education, more opportunities and equal rights</a:t>
            </a:r>
          </a:p>
          <a:p>
            <a:r>
              <a:rPr lang="en-GB" dirty="0">
                <a:latin typeface="Comic Sans MS" panose="030F0702030302020204" pitchFamily="66" charset="0"/>
              </a:rPr>
              <a:t>f</a:t>
            </a:r>
            <a:r>
              <a:rPr lang="en-GB" dirty="0" smtClean="0">
                <a:latin typeface="Comic Sans MS" panose="030F0702030302020204" pitchFamily="66" charset="0"/>
              </a:rPr>
              <a:t>or all.</a:t>
            </a:r>
            <a:endParaRPr lang="en-GB" dirty="0">
              <a:latin typeface="Comic Sans MS" panose="030F0702030302020204" pitchFamily="66" charset="0"/>
            </a:endParaRPr>
          </a:p>
        </p:txBody>
      </p:sp>
      <p:cxnSp>
        <p:nvCxnSpPr>
          <p:cNvPr id="5" name="Straight Arrow Connector 4"/>
          <p:cNvCxnSpPr/>
          <p:nvPr/>
        </p:nvCxnSpPr>
        <p:spPr>
          <a:xfrm flipH="1">
            <a:off x="3587262" y="2560320"/>
            <a:ext cx="5514535" cy="407963"/>
          </a:xfrm>
          <a:prstGeom prst="straightConnector1">
            <a:avLst/>
          </a:prstGeom>
          <a:ln w="762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825219" y="2560320"/>
            <a:ext cx="306494" cy="369332"/>
          </a:xfrm>
          <a:prstGeom prst="rect">
            <a:avLst/>
          </a:prstGeom>
          <a:noFill/>
        </p:spPr>
        <p:txBody>
          <a:bodyPr wrap="none" rtlCol="0">
            <a:spAutoFit/>
          </a:bodyPr>
          <a:lstStyle/>
          <a:p>
            <a:r>
              <a:rPr lang="en-GB" dirty="0" smtClean="0"/>
              <a:t>3</a:t>
            </a:r>
            <a:endParaRPr lang="en-GB" dirty="0"/>
          </a:p>
        </p:txBody>
      </p:sp>
    </p:spTree>
    <p:extLst>
      <p:ext uri="{BB962C8B-B14F-4D97-AF65-F5344CB8AC3E}">
        <p14:creationId xmlns:p14="http://schemas.microsoft.com/office/powerpoint/2010/main" val="7660336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1971606" cy="6620059"/>
          </a:xfrm>
          <a:prstGeom prst="rect">
            <a:avLst/>
          </a:prstGeom>
        </p:spPr>
      </p:pic>
      <p:sp>
        <p:nvSpPr>
          <p:cNvPr id="11" name="TextBox 10"/>
          <p:cNvSpPr txBox="1"/>
          <p:nvPr/>
        </p:nvSpPr>
        <p:spPr>
          <a:xfrm>
            <a:off x="5568891" y="0"/>
            <a:ext cx="6402715" cy="923330"/>
          </a:xfrm>
          <a:prstGeom prst="rect">
            <a:avLst/>
          </a:prstGeom>
          <a:noFill/>
        </p:spPr>
        <p:txBody>
          <a:bodyPr wrap="none" rtlCol="0">
            <a:spAutoFit/>
          </a:bodyPr>
          <a:lstStyle/>
          <a:p>
            <a:r>
              <a:rPr lang="en-GB" dirty="0" smtClean="0">
                <a:latin typeface="Comic Sans MS" panose="030F0702030302020204" pitchFamily="66" charset="0"/>
              </a:rPr>
              <a:t>Historically, African’s were forced over to America as </a:t>
            </a:r>
          </a:p>
          <a:p>
            <a:r>
              <a:rPr lang="en-GB" dirty="0">
                <a:latin typeface="Comic Sans MS" panose="030F0702030302020204" pitchFamily="66" charset="0"/>
              </a:rPr>
              <a:t>p</a:t>
            </a:r>
            <a:r>
              <a:rPr lang="en-GB" dirty="0" smtClean="0">
                <a:latin typeface="Comic Sans MS" panose="030F0702030302020204" pitchFamily="66" charset="0"/>
              </a:rPr>
              <a:t>art of the slave trade. More recently many Africans</a:t>
            </a:r>
          </a:p>
          <a:p>
            <a:r>
              <a:rPr lang="en-GB" dirty="0" smtClean="0">
                <a:latin typeface="Comic Sans MS" panose="030F0702030302020204" pitchFamily="66" charset="0"/>
              </a:rPr>
              <a:t>move to America to escape poverty and chase opportunity.</a:t>
            </a:r>
            <a:endParaRPr lang="en-GB" dirty="0">
              <a:latin typeface="Comic Sans MS" panose="030F0702030302020204" pitchFamily="66" charset="0"/>
            </a:endParaRPr>
          </a:p>
        </p:txBody>
      </p:sp>
      <p:cxnSp>
        <p:nvCxnSpPr>
          <p:cNvPr id="4" name="Straight Arrow Connector 3"/>
          <p:cNvCxnSpPr/>
          <p:nvPr/>
        </p:nvCxnSpPr>
        <p:spPr>
          <a:xfrm flipH="1" flipV="1">
            <a:off x="3432517" y="3094892"/>
            <a:ext cx="2433711" cy="956603"/>
          </a:xfrm>
          <a:prstGeom prst="straightConnector1">
            <a:avLst/>
          </a:prstGeom>
          <a:ln w="762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349290" y="3094892"/>
            <a:ext cx="300082" cy="369332"/>
          </a:xfrm>
          <a:prstGeom prst="rect">
            <a:avLst/>
          </a:prstGeom>
          <a:noFill/>
        </p:spPr>
        <p:txBody>
          <a:bodyPr wrap="none" rtlCol="0">
            <a:spAutoFit/>
          </a:bodyPr>
          <a:lstStyle/>
          <a:p>
            <a:r>
              <a:rPr lang="en-GB" dirty="0" smtClean="0"/>
              <a:t>4</a:t>
            </a:r>
            <a:endParaRPr lang="en-GB" dirty="0"/>
          </a:p>
        </p:txBody>
      </p:sp>
    </p:spTree>
    <p:extLst>
      <p:ext uri="{BB962C8B-B14F-4D97-AF65-F5344CB8AC3E}">
        <p14:creationId xmlns:p14="http://schemas.microsoft.com/office/powerpoint/2010/main" val="28079738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210644" y="147145"/>
            <a:ext cx="2679701" cy="1940260"/>
            <a:chOff x="210644" y="147145"/>
            <a:chExt cx="2679701" cy="1940260"/>
          </a:xfrm>
        </p:grpSpPr>
        <p:pic>
          <p:nvPicPr>
            <p:cNvPr id="1026" name="Picture 2" descr="Play">
              <a:hlinkClick r:id="rId2"/>
            </p:cNvPr>
            <p:cNvPicPr>
              <a:picLocks noChangeAspect="1" noChangeArrowheads="1"/>
            </p:cNvPicPr>
            <p:nvPr/>
          </p:nvPicPr>
          <p:blipFill>
            <a:blip r:embed="rId3"/>
            <a:srcRect/>
            <a:stretch>
              <a:fillRect/>
            </a:stretch>
          </p:blipFill>
          <p:spPr bwMode="auto">
            <a:xfrm>
              <a:off x="210644" y="147145"/>
              <a:ext cx="2639460" cy="1484696"/>
            </a:xfrm>
            <a:prstGeom prst="rect">
              <a:avLst/>
            </a:prstGeom>
            <a:noFill/>
            <a:ln>
              <a:noFill/>
            </a:ln>
          </p:spPr>
        </p:pic>
        <p:sp>
          <p:nvSpPr>
            <p:cNvPr id="18" name="Rectangle 17"/>
            <p:cNvSpPr/>
            <p:nvPr/>
          </p:nvSpPr>
          <p:spPr>
            <a:xfrm>
              <a:off x="212726" y="1625740"/>
              <a:ext cx="2677619" cy="461665"/>
            </a:xfrm>
            <a:prstGeom prst="rect">
              <a:avLst/>
            </a:prstGeom>
            <a:ln>
              <a:noFill/>
            </a:ln>
          </p:spPr>
          <p:txBody>
            <a:bodyPr wrap="square">
              <a:spAutoFit/>
            </a:bodyPr>
            <a:lstStyle/>
            <a:p>
              <a:r>
                <a:rPr lang="en-GB" sz="1200" dirty="0" smtClean="0">
                  <a:solidFill>
                    <a:schemeClr val="bg1"/>
                  </a:solidFill>
                </a:rPr>
                <a:t>An illustration of the USA, racial and class discrimination.</a:t>
              </a:r>
              <a:endParaRPr lang="en-GB" sz="1200" dirty="0">
                <a:solidFill>
                  <a:schemeClr val="bg1"/>
                </a:solidFill>
              </a:endParaRPr>
            </a:p>
          </p:txBody>
        </p:sp>
      </p:grpSp>
      <p:grpSp>
        <p:nvGrpSpPr>
          <p:cNvPr id="21" name="Group 20"/>
          <p:cNvGrpSpPr/>
          <p:nvPr/>
        </p:nvGrpSpPr>
        <p:grpSpPr>
          <a:xfrm>
            <a:off x="3048000" y="147254"/>
            <a:ext cx="2653522" cy="1938287"/>
            <a:chOff x="3069021" y="178785"/>
            <a:chExt cx="2653522" cy="1938287"/>
          </a:xfrm>
        </p:grpSpPr>
        <p:sp>
          <p:nvSpPr>
            <p:cNvPr id="20" name="Rectangle 19"/>
            <p:cNvSpPr/>
            <p:nvPr/>
          </p:nvSpPr>
          <p:spPr>
            <a:xfrm>
              <a:off x="3069021" y="1655407"/>
              <a:ext cx="2638097" cy="461665"/>
            </a:xfrm>
            <a:prstGeom prst="rect">
              <a:avLst/>
            </a:prstGeom>
          </p:spPr>
          <p:txBody>
            <a:bodyPr wrap="square">
              <a:spAutoFit/>
            </a:bodyPr>
            <a:lstStyle/>
            <a:p>
              <a:r>
                <a:rPr lang="en-GB" sz="1200" dirty="0" smtClean="0">
                  <a:solidFill>
                    <a:schemeClr val="bg1"/>
                  </a:solidFill>
                </a:rPr>
                <a:t>Why ethnic minorities in the USA are under-represented in political bodies.</a:t>
              </a:r>
              <a:endParaRPr lang="en-GB" sz="1200" dirty="0">
                <a:solidFill>
                  <a:schemeClr val="bg1"/>
                </a:solidFill>
              </a:endParaRPr>
            </a:p>
          </p:txBody>
        </p:sp>
        <p:pic>
          <p:nvPicPr>
            <p:cNvPr id="1028" name="Picture 4" descr="Play">
              <a:hlinkClick r:id="rId4"/>
            </p:cNvPr>
            <p:cNvPicPr>
              <a:picLocks noChangeAspect="1" noChangeArrowheads="1"/>
            </p:cNvPicPr>
            <p:nvPr/>
          </p:nvPicPr>
          <p:blipFill>
            <a:blip r:embed="rId5"/>
            <a:srcRect/>
            <a:stretch>
              <a:fillRect/>
            </a:stretch>
          </p:blipFill>
          <p:spPr bwMode="auto">
            <a:xfrm>
              <a:off x="3069459" y="178785"/>
              <a:ext cx="2653084" cy="1492360"/>
            </a:xfrm>
            <a:prstGeom prst="rect">
              <a:avLst/>
            </a:prstGeom>
            <a:noFill/>
          </p:spPr>
        </p:pic>
      </p:grpSp>
      <p:grpSp>
        <p:nvGrpSpPr>
          <p:cNvPr id="23" name="Group 22"/>
          <p:cNvGrpSpPr/>
          <p:nvPr/>
        </p:nvGrpSpPr>
        <p:grpSpPr>
          <a:xfrm>
            <a:off x="5917761" y="147254"/>
            <a:ext cx="2658679" cy="1940151"/>
            <a:chOff x="5917761" y="147254"/>
            <a:chExt cx="2658679" cy="1940151"/>
          </a:xfrm>
        </p:grpSpPr>
        <p:sp>
          <p:nvSpPr>
            <p:cNvPr id="22" name="Rectangle 21"/>
            <p:cNvSpPr/>
            <p:nvPr/>
          </p:nvSpPr>
          <p:spPr>
            <a:xfrm>
              <a:off x="5925907" y="1625740"/>
              <a:ext cx="2650533" cy="461665"/>
            </a:xfrm>
            <a:prstGeom prst="rect">
              <a:avLst/>
            </a:prstGeom>
          </p:spPr>
          <p:txBody>
            <a:bodyPr wrap="square">
              <a:spAutoFit/>
            </a:bodyPr>
            <a:lstStyle/>
            <a:p>
              <a:r>
                <a:rPr lang="en-GB" sz="1200" dirty="0" smtClean="0">
                  <a:solidFill>
                    <a:schemeClr val="bg1"/>
                  </a:solidFill>
                </a:rPr>
                <a:t>The impact of education on poverty and crime in the USA.</a:t>
              </a:r>
              <a:endParaRPr lang="en-GB" sz="1200" dirty="0">
                <a:solidFill>
                  <a:schemeClr val="bg1"/>
                </a:solidFill>
              </a:endParaRPr>
            </a:p>
          </p:txBody>
        </p:sp>
        <p:pic>
          <p:nvPicPr>
            <p:cNvPr id="1030" name="Picture 6" descr="Play">
              <a:hlinkClick r:id="rId6"/>
            </p:cNvPr>
            <p:cNvPicPr>
              <a:picLocks noChangeAspect="1" noChangeArrowheads="1"/>
            </p:cNvPicPr>
            <p:nvPr/>
          </p:nvPicPr>
          <p:blipFill>
            <a:blip r:embed="rId7"/>
            <a:srcRect/>
            <a:stretch>
              <a:fillRect/>
            </a:stretch>
          </p:blipFill>
          <p:spPr bwMode="auto">
            <a:xfrm>
              <a:off x="5917761" y="147254"/>
              <a:ext cx="2653083" cy="1492359"/>
            </a:xfrm>
            <a:prstGeom prst="rect">
              <a:avLst/>
            </a:prstGeom>
            <a:noFill/>
          </p:spPr>
        </p:pic>
      </p:grpSp>
      <p:grpSp>
        <p:nvGrpSpPr>
          <p:cNvPr id="25" name="Group 24"/>
          <p:cNvGrpSpPr/>
          <p:nvPr/>
        </p:nvGrpSpPr>
        <p:grpSpPr>
          <a:xfrm>
            <a:off x="8860220" y="157764"/>
            <a:ext cx="2774731" cy="2122954"/>
            <a:chOff x="8860220" y="157764"/>
            <a:chExt cx="2774731" cy="2122954"/>
          </a:xfrm>
        </p:grpSpPr>
        <p:sp>
          <p:nvSpPr>
            <p:cNvPr id="24" name="Rectangle 23"/>
            <p:cNvSpPr/>
            <p:nvPr/>
          </p:nvSpPr>
          <p:spPr>
            <a:xfrm>
              <a:off x="8860220" y="1634387"/>
              <a:ext cx="2774731" cy="646331"/>
            </a:xfrm>
            <a:prstGeom prst="rect">
              <a:avLst/>
            </a:prstGeom>
          </p:spPr>
          <p:txBody>
            <a:bodyPr wrap="square">
              <a:spAutoFit/>
            </a:bodyPr>
            <a:lstStyle/>
            <a:p>
              <a:r>
                <a:rPr lang="en-GB" sz="1200" dirty="0" smtClean="0">
                  <a:solidFill>
                    <a:schemeClr val="bg1"/>
                  </a:solidFill>
                </a:rPr>
                <a:t>What advantages draw immigrants to the USA and what barriers do they face getting there?</a:t>
              </a:r>
              <a:endParaRPr lang="en-GB" sz="1200" dirty="0">
                <a:solidFill>
                  <a:schemeClr val="bg1"/>
                </a:solidFill>
              </a:endParaRPr>
            </a:p>
          </p:txBody>
        </p:sp>
        <p:pic>
          <p:nvPicPr>
            <p:cNvPr id="1032" name="Picture 8" descr="Play">
              <a:hlinkClick r:id="rId8"/>
            </p:cNvPr>
            <p:cNvPicPr>
              <a:picLocks noChangeAspect="1" noChangeArrowheads="1"/>
            </p:cNvPicPr>
            <p:nvPr/>
          </p:nvPicPr>
          <p:blipFill>
            <a:blip r:embed="rId9"/>
            <a:srcRect/>
            <a:stretch>
              <a:fillRect/>
            </a:stretch>
          </p:blipFill>
          <p:spPr bwMode="auto">
            <a:xfrm>
              <a:off x="8871168" y="157764"/>
              <a:ext cx="2634398" cy="1481849"/>
            </a:xfrm>
            <a:prstGeom prst="rect">
              <a:avLst/>
            </a:prstGeom>
            <a:noFill/>
          </p:spPr>
        </p:pic>
      </p:grpSp>
      <p:grpSp>
        <p:nvGrpSpPr>
          <p:cNvPr id="27" name="Group 26"/>
          <p:cNvGrpSpPr/>
          <p:nvPr/>
        </p:nvGrpSpPr>
        <p:grpSpPr>
          <a:xfrm>
            <a:off x="208130" y="2627684"/>
            <a:ext cx="2745277" cy="1919131"/>
            <a:chOff x="208130" y="2270344"/>
            <a:chExt cx="2745277" cy="1919131"/>
          </a:xfrm>
        </p:grpSpPr>
        <p:sp>
          <p:nvSpPr>
            <p:cNvPr id="26" name="Rectangle 25"/>
            <p:cNvSpPr/>
            <p:nvPr/>
          </p:nvSpPr>
          <p:spPr>
            <a:xfrm>
              <a:off x="208130" y="3727810"/>
              <a:ext cx="2745277" cy="461665"/>
            </a:xfrm>
            <a:prstGeom prst="rect">
              <a:avLst/>
            </a:prstGeom>
          </p:spPr>
          <p:txBody>
            <a:bodyPr wrap="square">
              <a:spAutoFit/>
            </a:bodyPr>
            <a:lstStyle/>
            <a:p>
              <a:r>
                <a:rPr lang="en-GB" sz="1200" dirty="0" smtClean="0">
                  <a:solidFill>
                    <a:schemeClr val="bg1"/>
                  </a:solidFill>
                </a:rPr>
                <a:t>An illustration of ethnic minorities and social class in the USA.</a:t>
              </a:r>
              <a:endParaRPr lang="en-GB" sz="1200" dirty="0">
                <a:solidFill>
                  <a:schemeClr val="bg1"/>
                </a:solidFill>
              </a:endParaRPr>
            </a:p>
          </p:txBody>
        </p:sp>
        <p:pic>
          <p:nvPicPr>
            <p:cNvPr id="1034" name="Picture 10" descr="Play">
              <a:hlinkClick r:id="rId10"/>
            </p:cNvPr>
            <p:cNvPicPr>
              <a:picLocks noChangeAspect="1" noChangeArrowheads="1"/>
            </p:cNvPicPr>
            <p:nvPr/>
          </p:nvPicPr>
          <p:blipFill>
            <a:blip r:embed="rId11"/>
            <a:srcRect/>
            <a:stretch>
              <a:fillRect/>
            </a:stretch>
          </p:blipFill>
          <p:spPr bwMode="auto">
            <a:xfrm>
              <a:off x="210646" y="2270344"/>
              <a:ext cx="2615716" cy="1471340"/>
            </a:xfrm>
            <a:prstGeom prst="rect">
              <a:avLst/>
            </a:prstGeom>
            <a:noFill/>
          </p:spPr>
        </p:pic>
      </p:grpSp>
      <p:grpSp>
        <p:nvGrpSpPr>
          <p:cNvPr id="30" name="Group 29"/>
          <p:cNvGrpSpPr/>
          <p:nvPr/>
        </p:nvGrpSpPr>
        <p:grpSpPr>
          <a:xfrm>
            <a:off x="3098637" y="2617174"/>
            <a:ext cx="2655435" cy="1755484"/>
            <a:chOff x="3098637" y="2259834"/>
            <a:chExt cx="2655435" cy="1755484"/>
          </a:xfrm>
        </p:grpSpPr>
        <p:sp>
          <p:nvSpPr>
            <p:cNvPr id="28" name="Rectangle 27"/>
            <p:cNvSpPr/>
            <p:nvPr/>
          </p:nvSpPr>
          <p:spPr>
            <a:xfrm>
              <a:off x="3098637" y="3738319"/>
              <a:ext cx="2471831" cy="276999"/>
            </a:xfrm>
            <a:prstGeom prst="rect">
              <a:avLst/>
            </a:prstGeom>
          </p:spPr>
          <p:txBody>
            <a:bodyPr wrap="none">
              <a:spAutoFit/>
            </a:bodyPr>
            <a:lstStyle/>
            <a:p>
              <a:r>
                <a:rPr lang="en-GB" sz="1200" dirty="0" smtClean="0">
                  <a:solidFill>
                    <a:schemeClr val="bg1"/>
                  </a:solidFill>
                </a:rPr>
                <a:t>A definition of the American Dream.</a:t>
              </a:r>
              <a:endParaRPr lang="en-GB" sz="1200" dirty="0">
                <a:solidFill>
                  <a:schemeClr val="bg1"/>
                </a:solidFill>
              </a:endParaRPr>
            </a:p>
          </p:txBody>
        </p:sp>
        <p:pic>
          <p:nvPicPr>
            <p:cNvPr id="1036" name="Picture 12" descr="Play">
              <a:hlinkClick r:id="rId12"/>
            </p:cNvPr>
            <p:cNvPicPr>
              <a:picLocks noChangeAspect="1" noChangeArrowheads="1"/>
            </p:cNvPicPr>
            <p:nvPr/>
          </p:nvPicPr>
          <p:blipFill>
            <a:blip r:embed="rId13"/>
            <a:srcRect/>
            <a:stretch>
              <a:fillRect/>
            </a:stretch>
          </p:blipFill>
          <p:spPr bwMode="auto">
            <a:xfrm>
              <a:off x="3100989" y="2259834"/>
              <a:ext cx="2653083" cy="1492359"/>
            </a:xfrm>
            <a:prstGeom prst="rect">
              <a:avLst/>
            </a:prstGeom>
            <a:noFill/>
          </p:spPr>
        </p:pic>
      </p:grpSp>
      <p:grpSp>
        <p:nvGrpSpPr>
          <p:cNvPr id="33" name="Group 32"/>
          <p:cNvGrpSpPr/>
          <p:nvPr/>
        </p:nvGrpSpPr>
        <p:grpSpPr>
          <a:xfrm>
            <a:off x="5927835" y="2596166"/>
            <a:ext cx="2653520" cy="1938286"/>
            <a:chOff x="5927835" y="2596166"/>
            <a:chExt cx="2653520" cy="1938286"/>
          </a:xfrm>
        </p:grpSpPr>
        <p:sp>
          <p:nvSpPr>
            <p:cNvPr id="31" name="Rectangle 30"/>
            <p:cNvSpPr/>
            <p:nvPr/>
          </p:nvSpPr>
          <p:spPr>
            <a:xfrm>
              <a:off x="5927835" y="4072787"/>
              <a:ext cx="2648606" cy="461665"/>
            </a:xfrm>
            <a:prstGeom prst="rect">
              <a:avLst/>
            </a:prstGeom>
          </p:spPr>
          <p:txBody>
            <a:bodyPr wrap="square">
              <a:spAutoFit/>
            </a:bodyPr>
            <a:lstStyle/>
            <a:p>
              <a:r>
                <a:rPr lang="en-GB" sz="1200" dirty="0" smtClean="0">
                  <a:solidFill>
                    <a:schemeClr val="bg1"/>
                  </a:solidFill>
                </a:rPr>
                <a:t>Noah, a teenager from America, describes the US political system.</a:t>
              </a:r>
              <a:endParaRPr lang="en-GB" sz="1200" dirty="0">
                <a:solidFill>
                  <a:schemeClr val="bg1"/>
                </a:solidFill>
              </a:endParaRPr>
            </a:p>
          </p:txBody>
        </p:sp>
        <p:pic>
          <p:nvPicPr>
            <p:cNvPr id="1038" name="Picture 14" descr="Play">
              <a:hlinkClick r:id="rId14"/>
            </p:cNvPr>
            <p:cNvPicPr>
              <a:picLocks noChangeAspect="1" noChangeArrowheads="1"/>
            </p:cNvPicPr>
            <p:nvPr/>
          </p:nvPicPr>
          <p:blipFill>
            <a:blip r:embed="rId15"/>
            <a:srcRect/>
            <a:stretch>
              <a:fillRect/>
            </a:stretch>
          </p:blipFill>
          <p:spPr bwMode="auto">
            <a:xfrm>
              <a:off x="5928274" y="2596166"/>
              <a:ext cx="2653081" cy="1492358"/>
            </a:xfrm>
            <a:prstGeom prst="rect">
              <a:avLst/>
            </a:prstGeom>
            <a:noFill/>
          </p:spPr>
        </p:pic>
      </p:grpSp>
      <p:grpSp>
        <p:nvGrpSpPr>
          <p:cNvPr id="36" name="Group 35"/>
          <p:cNvGrpSpPr/>
          <p:nvPr/>
        </p:nvGrpSpPr>
        <p:grpSpPr>
          <a:xfrm>
            <a:off x="8902262" y="2585653"/>
            <a:ext cx="2653523" cy="2133465"/>
            <a:chOff x="8902262" y="2585653"/>
            <a:chExt cx="2653523" cy="2133465"/>
          </a:xfrm>
        </p:grpSpPr>
        <p:sp>
          <p:nvSpPr>
            <p:cNvPr id="34" name="Rectangle 33"/>
            <p:cNvSpPr/>
            <p:nvPr/>
          </p:nvSpPr>
          <p:spPr>
            <a:xfrm>
              <a:off x="8902262" y="4072787"/>
              <a:ext cx="2648607" cy="646331"/>
            </a:xfrm>
            <a:prstGeom prst="rect">
              <a:avLst/>
            </a:prstGeom>
          </p:spPr>
          <p:txBody>
            <a:bodyPr wrap="square">
              <a:spAutoFit/>
            </a:bodyPr>
            <a:lstStyle/>
            <a:p>
              <a:r>
                <a:rPr lang="en-GB" sz="1200" dirty="0" smtClean="0">
                  <a:solidFill>
                    <a:schemeClr val="bg1"/>
                  </a:solidFill>
                </a:rPr>
                <a:t>The USA's capitalist economy brings benefits for some but leaves others disadvantaged.</a:t>
              </a:r>
              <a:endParaRPr lang="en-GB" sz="1200" dirty="0">
                <a:solidFill>
                  <a:schemeClr val="bg1"/>
                </a:solidFill>
              </a:endParaRPr>
            </a:p>
          </p:txBody>
        </p:sp>
        <p:pic>
          <p:nvPicPr>
            <p:cNvPr id="1040" name="Picture 16" descr="Play">
              <a:hlinkClick r:id="rId16"/>
            </p:cNvPr>
            <p:cNvPicPr>
              <a:picLocks noChangeAspect="1" noChangeArrowheads="1"/>
            </p:cNvPicPr>
            <p:nvPr/>
          </p:nvPicPr>
          <p:blipFill>
            <a:blip r:embed="rId17"/>
            <a:srcRect/>
            <a:stretch>
              <a:fillRect/>
            </a:stretch>
          </p:blipFill>
          <p:spPr bwMode="auto">
            <a:xfrm>
              <a:off x="8902699" y="2585653"/>
              <a:ext cx="2653086" cy="1492361"/>
            </a:xfrm>
            <a:prstGeom prst="rect">
              <a:avLst/>
            </a:prstGeom>
            <a:noFill/>
          </p:spPr>
        </p:pic>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395200" cy="6001643"/>
          </a:xfrm>
          <a:prstGeom prst="rect">
            <a:avLst/>
          </a:prstGeom>
        </p:spPr>
        <p:txBody>
          <a:bodyPr wrap="square">
            <a:spAutoFit/>
          </a:bodyPr>
          <a:lstStyle/>
          <a:p>
            <a:r>
              <a:rPr lang="en-GB" sz="1600" dirty="0" smtClean="0">
                <a:solidFill>
                  <a:srgbClr val="000000"/>
                </a:solidFill>
                <a:latin typeface="Comic Sans MS" panose="030F0702030302020204" pitchFamily="66" charset="0"/>
              </a:rPr>
              <a:t>What do I need to know ;</a:t>
            </a:r>
          </a:p>
          <a:p>
            <a:endParaRPr lang="en-GB" sz="1600" dirty="0">
              <a:solidFill>
                <a:srgbClr val="000000"/>
              </a:solidFill>
              <a:latin typeface="Comic Sans MS" panose="030F0702030302020204" pitchFamily="66" charset="0"/>
            </a:endParaRPr>
          </a:p>
          <a:p>
            <a:r>
              <a:rPr lang="en-GB" sz="1600" b="1" u="sng" dirty="0" smtClean="0">
                <a:solidFill>
                  <a:srgbClr val="000000"/>
                </a:solidFill>
                <a:latin typeface="Comic Sans MS" panose="030F0702030302020204" pitchFamily="66" charset="0"/>
              </a:rPr>
              <a:t>Political </a:t>
            </a:r>
            <a:r>
              <a:rPr lang="en-GB" sz="1600" b="1" u="sng" dirty="0">
                <a:solidFill>
                  <a:srgbClr val="000000"/>
                </a:solidFill>
                <a:latin typeface="Comic Sans MS" panose="030F0702030302020204" pitchFamily="66" charset="0"/>
              </a:rPr>
              <a:t>issues: </a:t>
            </a:r>
          </a:p>
          <a:p>
            <a:r>
              <a:rPr lang="en-GB" sz="1600" dirty="0" smtClean="0">
                <a:solidFill>
                  <a:srgbClr val="000000"/>
                </a:solidFill>
                <a:latin typeface="Comic Sans MS" panose="030F0702030302020204" pitchFamily="66" charset="0"/>
              </a:rPr>
              <a:t>Type </a:t>
            </a:r>
            <a:r>
              <a:rPr lang="en-GB" sz="1600" dirty="0">
                <a:solidFill>
                  <a:srgbClr val="000000"/>
                </a:solidFill>
                <a:latin typeface="Comic Sans MS" panose="030F0702030302020204" pitchFamily="66" charset="0"/>
              </a:rPr>
              <a:t>of government </a:t>
            </a:r>
          </a:p>
          <a:p>
            <a:r>
              <a:rPr lang="en-GB" sz="1600" dirty="0" smtClean="0">
                <a:solidFill>
                  <a:srgbClr val="000000"/>
                </a:solidFill>
                <a:latin typeface="Comic Sans MS" panose="030F0702030302020204" pitchFamily="66" charset="0"/>
              </a:rPr>
              <a:t>Main </a:t>
            </a:r>
            <a:r>
              <a:rPr lang="en-GB" sz="1600" dirty="0">
                <a:solidFill>
                  <a:srgbClr val="000000"/>
                </a:solidFill>
                <a:latin typeface="Comic Sans MS" panose="030F0702030302020204" pitchFamily="66" charset="0"/>
              </a:rPr>
              <a:t>institutions of government </a:t>
            </a:r>
          </a:p>
          <a:p>
            <a:endParaRPr lang="en-GB" sz="1600" dirty="0" smtClean="0">
              <a:solidFill>
                <a:srgbClr val="000000"/>
              </a:solidFill>
              <a:latin typeface="Comic Sans MS" panose="030F0702030302020204" pitchFamily="66" charset="0"/>
            </a:endParaRPr>
          </a:p>
          <a:p>
            <a:endParaRPr lang="en-GB" sz="1600" dirty="0">
              <a:solidFill>
                <a:srgbClr val="000000"/>
              </a:solidFill>
              <a:latin typeface="Comic Sans MS" panose="030F0702030302020204" pitchFamily="66" charset="0"/>
            </a:endParaRPr>
          </a:p>
          <a:p>
            <a:r>
              <a:rPr lang="en-GB" sz="1600" b="1" u="sng" dirty="0" smtClean="0">
                <a:solidFill>
                  <a:srgbClr val="000000"/>
                </a:solidFill>
                <a:latin typeface="Comic Sans MS" panose="030F0702030302020204" pitchFamily="66" charset="0"/>
              </a:rPr>
              <a:t>Participation:</a:t>
            </a:r>
            <a:endParaRPr lang="en-GB" sz="1600" b="1" u="sng" dirty="0">
              <a:solidFill>
                <a:srgbClr val="000000"/>
              </a:solidFill>
              <a:latin typeface="Comic Sans MS" panose="030F0702030302020204" pitchFamily="66" charset="0"/>
            </a:endParaRPr>
          </a:p>
          <a:p>
            <a:r>
              <a:rPr lang="en-GB" sz="1600" dirty="0">
                <a:solidFill>
                  <a:srgbClr val="000000"/>
                </a:solidFill>
                <a:latin typeface="Comic Sans MS" panose="030F0702030302020204" pitchFamily="66" charset="0"/>
              </a:rPr>
              <a:t>Rights and responsibilities of individuals within the </a:t>
            </a:r>
            <a:r>
              <a:rPr lang="en-GB" sz="1600" dirty="0" smtClean="0">
                <a:solidFill>
                  <a:srgbClr val="000000"/>
                </a:solidFill>
                <a:latin typeface="Comic Sans MS" panose="030F0702030302020204" pitchFamily="66" charset="0"/>
              </a:rPr>
              <a:t>USA</a:t>
            </a:r>
          </a:p>
          <a:p>
            <a:r>
              <a:rPr lang="en-GB" sz="1600" dirty="0">
                <a:solidFill>
                  <a:schemeClr val="bg1"/>
                </a:solidFill>
                <a:latin typeface="Comic Sans MS" panose="030F0702030302020204" pitchFamily="66" charset="0"/>
                <a:cs typeface="Calibri" pitchFamily="34" charset="0"/>
              </a:rPr>
              <a:t>opportunities for (and limits to) participation in the political system, the representation of citizens in the political system. </a:t>
            </a:r>
          </a:p>
          <a:p>
            <a:r>
              <a:rPr lang="en-GB" sz="1600" dirty="0" smtClean="0">
                <a:solidFill>
                  <a:srgbClr val="000000"/>
                </a:solidFill>
                <a:latin typeface="Comic Sans MS" panose="030F0702030302020204" pitchFamily="66" charset="0"/>
              </a:rPr>
              <a:t>-This </a:t>
            </a:r>
            <a:r>
              <a:rPr lang="en-GB" sz="1600" dirty="0">
                <a:solidFill>
                  <a:srgbClr val="000000"/>
                </a:solidFill>
                <a:latin typeface="Comic Sans MS" panose="030F0702030302020204" pitchFamily="66" charset="0"/>
              </a:rPr>
              <a:t>section must cover the extent to which the </a:t>
            </a:r>
            <a:r>
              <a:rPr lang="en-GB" sz="1600" dirty="0" smtClean="0">
                <a:solidFill>
                  <a:srgbClr val="000000"/>
                </a:solidFill>
                <a:latin typeface="Comic Sans MS" panose="030F0702030302020204" pitchFamily="66" charset="0"/>
              </a:rPr>
              <a:t>USA could </a:t>
            </a:r>
            <a:r>
              <a:rPr lang="en-GB" sz="1600" dirty="0">
                <a:solidFill>
                  <a:srgbClr val="000000"/>
                </a:solidFill>
                <a:latin typeface="Comic Sans MS" panose="030F0702030302020204" pitchFamily="66" charset="0"/>
              </a:rPr>
              <a:t>be considered to be democratic. 	</a:t>
            </a:r>
            <a:endParaRPr lang="en-GB" sz="1600" dirty="0" smtClean="0">
              <a:solidFill>
                <a:srgbClr val="000000"/>
              </a:solidFill>
              <a:latin typeface="Comic Sans MS" panose="030F0702030302020204" pitchFamily="66" charset="0"/>
            </a:endParaRPr>
          </a:p>
          <a:p>
            <a:endParaRPr lang="en-GB" sz="1600" dirty="0">
              <a:solidFill>
                <a:srgbClr val="000000"/>
              </a:solidFill>
              <a:latin typeface="Comic Sans MS" panose="030F0702030302020204" pitchFamily="66" charset="0"/>
            </a:endParaRPr>
          </a:p>
          <a:p>
            <a:endParaRPr lang="en-GB" sz="1600" dirty="0" smtClean="0">
              <a:solidFill>
                <a:srgbClr val="000000"/>
              </a:solidFill>
              <a:latin typeface="Comic Sans MS" panose="030F0702030302020204" pitchFamily="66" charset="0"/>
            </a:endParaRPr>
          </a:p>
          <a:p>
            <a:r>
              <a:rPr lang="en-GB" sz="1600" b="1" u="sng" dirty="0">
                <a:solidFill>
                  <a:srgbClr val="000000"/>
                </a:solidFill>
                <a:latin typeface="Comic Sans MS" panose="030F0702030302020204" pitchFamily="66" charset="0"/>
              </a:rPr>
              <a:t>Socio/economic issues: </a:t>
            </a:r>
          </a:p>
          <a:p>
            <a:r>
              <a:rPr lang="en-GB" sz="1600" dirty="0" smtClean="0">
                <a:solidFill>
                  <a:srgbClr val="000000"/>
                </a:solidFill>
                <a:latin typeface="Comic Sans MS" panose="030F0702030302020204" pitchFamily="66" charset="0"/>
              </a:rPr>
              <a:t>Population </a:t>
            </a:r>
            <a:r>
              <a:rPr lang="en-GB" sz="1600" dirty="0">
                <a:solidFill>
                  <a:srgbClr val="000000"/>
                </a:solidFill>
                <a:latin typeface="Comic Sans MS" panose="030F0702030302020204" pitchFamily="66" charset="0"/>
              </a:rPr>
              <a:t>issues (overpopulation, internal migration, immigration and distribution) </a:t>
            </a:r>
          </a:p>
          <a:p>
            <a:r>
              <a:rPr lang="en-GB" sz="1600" dirty="0" smtClean="0">
                <a:solidFill>
                  <a:srgbClr val="000000"/>
                </a:solidFill>
                <a:latin typeface="Comic Sans MS" panose="030F0702030302020204" pitchFamily="66" charset="0"/>
              </a:rPr>
              <a:t>Employment </a:t>
            </a:r>
            <a:endParaRPr lang="en-GB" sz="1600" dirty="0">
              <a:solidFill>
                <a:srgbClr val="000000"/>
              </a:solidFill>
              <a:latin typeface="Comic Sans MS" panose="030F0702030302020204" pitchFamily="66" charset="0"/>
            </a:endParaRPr>
          </a:p>
          <a:p>
            <a:r>
              <a:rPr lang="en-GB" sz="1600" dirty="0" smtClean="0">
                <a:solidFill>
                  <a:srgbClr val="000000"/>
                </a:solidFill>
                <a:latin typeface="Comic Sans MS" panose="030F0702030302020204" pitchFamily="66" charset="0"/>
              </a:rPr>
              <a:t>Wealth </a:t>
            </a:r>
            <a:r>
              <a:rPr lang="en-GB" sz="1600" dirty="0">
                <a:solidFill>
                  <a:srgbClr val="000000"/>
                </a:solidFill>
                <a:latin typeface="Comic Sans MS" panose="030F0702030302020204" pitchFamily="66" charset="0"/>
              </a:rPr>
              <a:t>inequalities </a:t>
            </a:r>
          </a:p>
          <a:p>
            <a:r>
              <a:rPr lang="en-GB" sz="1600" dirty="0">
                <a:solidFill>
                  <a:srgbClr val="000000"/>
                </a:solidFill>
                <a:latin typeface="Comic Sans MS" panose="030F0702030302020204" pitchFamily="66" charset="0"/>
              </a:rPr>
              <a:t>H</a:t>
            </a:r>
            <a:r>
              <a:rPr lang="en-GB" sz="1600" dirty="0" smtClean="0">
                <a:solidFill>
                  <a:srgbClr val="000000"/>
                </a:solidFill>
                <a:latin typeface="Comic Sans MS" panose="030F0702030302020204" pitchFamily="66" charset="0"/>
              </a:rPr>
              <a:t>ealth </a:t>
            </a:r>
            <a:endParaRPr lang="en-GB" sz="1600" dirty="0">
              <a:solidFill>
                <a:srgbClr val="000000"/>
              </a:solidFill>
              <a:latin typeface="Comic Sans MS" panose="030F0702030302020204" pitchFamily="66" charset="0"/>
            </a:endParaRPr>
          </a:p>
          <a:p>
            <a:r>
              <a:rPr lang="en-GB" sz="1600" dirty="0" smtClean="0">
                <a:solidFill>
                  <a:srgbClr val="000000"/>
                </a:solidFill>
                <a:latin typeface="Comic Sans MS" panose="030F0702030302020204" pitchFamily="66" charset="0"/>
              </a:rPr>
              <a:t>Education </a:t>
            </a:r>
            <a:endParaRPr lang="en-GB" sz="1600" dirty="0">
              <a:solidFill>
                <a:srgbClr val="000000"/>
              </a:solidFill>
              <a:latin typeface="Comic Sans MS" panose="030F0702030302020204" pitchFamily="66" charset="0"/>
            </a:endParaRPr>
          </a:p>
          <a:p>
            <a:r>
              <a:rPr lang="en-GB" sz="1600" dirty="0" smtClean="0">
                <a:solidFill>
                  <a:srgbClr val="000000"/>
                </a:solidFill>
                <a:latin typeface="Comic Sans MS" panose="030F0702030302020204" pitchFamily="66" charset="0"/>
              </a:rPr>
              <a:t>Housing </a:t>
            </a:r>
            <a:endParaRPr lang="en-GB" sz="1600" dirty="0">
              <a:solidFill>
                <a:srgbClr val="000000"/>
              </a:solidFill>
              <a:latin typeface="Comic Sans MS" panose="030F0702030302020204" pitchFamily="66" charset="0"/>
            </a:endParaRPr>
          </a:p>
          <a:p>
            <a:r>
              <a:rPr lang="en-GB" sz="1600" dirty="0" smtClean="0">
                <a:solidFill>
                  <a:srgbClr val="000000"/>
                </a:solidFill>
                <a:latin typeface="Comic Sans MS" panose="030F0702030302020204" pitchFamily="66" charset="0"/>
              </a:rPr>
              <a:t>Crime </a:t>
            </a:r>
            <a:r>
              <a:rPr lang="en-GB" sz="1600" dirty="0">
                <a:solidFill>
                  <a:srgbClr val="000000"/>
                </a:solidFill>
                <a:latin typeface="Comic Sans MS" panose="030F0702030302020204" pitchFamily="66" charset="0"/>
              </a:rPr>
              <a:t>and law </a:t>
            </a:r>
          </a:p>
          <a:p>
            <a:r>
              <a:rPr lang="en-GB" sz="1600" dirty="0" smtClean="0">
                <a:solidFill>
                  <a:srgbClr val="000000"/>
                </a:solidFill>
                <a:latin typeface="Comic Sans MS" panose="030F0702030302020204" pitchFamily="66" charset="0"/>
              </a:rPr>
              <a:t>-This section must cover Government </a:t>
            </a:r>
            <a:r>
              <a:rPr lang="en-GB" sz="1600" dirty="0">
                <a:solidFill>
                  <a:srgbClr val="000000"/>
                </a:solidFill>
                <a:latin typeface="Comic Sans MS" panose="030F0702030302020204" pitchFamily="66" charset="0"/>
              </a:rPr>
              <a:t>reactions and responses to Socio/economic issues 	</a:t>
            </a:r>
          </a:p>
          <a:p>
            <a:endParaRPr lang="en-GB" sz="1600" dirty="0" smtClean="0">
              <a:latin typeface="Comic Sans MS" panose="030F0702030302020204" pitchFamily="66" charset="0"/>
            </a:endParaRPr>
          </a:p>
          <a:p>
            <a:r>
              <a:rPr lang="en-GB" sz="1600" dirty="0" smtClean="0">
                <a:solidFill>
                  <a:schemeClr val="bg1"/>
                </a:solidFill>
                <a:latin typeface="Comic Sans MS" panose="030F0702030302020204" pitchFamily="66" charset="0"/>
                <a:cs typeface="Calibri" pitchFamily="34" charset="0"/>
              </a:rPr>
              <a:t>The </a:t>
            </a:r>
            <a:r>
              <a:rPr lang="en-GB" sz="1600" b="1" i="1" u="sng" dirty="0">
                <a:solidFill>
                  <a:schemeClr val="bg1"/>
                </a:solidFill>
                <a:latin typeface="Comic Sans MS" panose="030F0702030302020204" pitchFamily="66" charset="0"/>
                <a:cs typeface="Calibri" pitchFamily="34" charset="0"/>
              </a:rPr>
              <a:t>impact of the world power </a:t>
            </a:r>
            <a:r>
              <a:rPr lang="en-GB" sz="1600" dirty="0">
                <a:solidFill>
                  <a:schemeClr val="bg1"/>
                </a:solidFill>
                <a:latin typeface="Comic Sans MS" panose="030F0702030302020204" pitchFamily="66" charset="0"/>
                <a:cs typeface="Calibri" pitchFamily="34" charset="0"/>
              </a:rPr>
              <a:t>on other countries. </a:t>
            </a:r>
          </a:p>
        </p:txBody>
      </p:sp>
      <p:pic>
        <p:nvPicPr>
          <p:cNvPr id="3" name="Picture 2" descr="USA-fla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6768" y="1"/>
            <a:ext cx="3835232" cy="1524000"/>
          </a:xfrm>
          <a:prstGeom prst="rect">
            <a:avLst/>
          </a:prstGeom>
          <a:ln w="38100">
            <a:solidFill>
              <a:schemeClr val="tx1"/>
            </a:solidFill>
          </a:ln>
        </p:spPr>
      </p:pic>
    </p:spTree>
    <p:extLst>
      <p:ext uri="{BB962C8B-B14F-4D97-AF65-F5344CB8AC3E}">
        <p14:creationId xmlns:p14="http://schemas.microsoft.com/office/powerpoint/2010/main" val="15317530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http://www.google.co.uk/url?sa=i&amp;source=images&amp;cd=&amp;docid=JnUHWfP264M4WM&amp;tbnid=kzE6uYsKXjN9sM:&amp;ved=0CAUQjBw&amp;url=http%3A%2F%2Fwww.donthatemiami.com%2Fwp-content%2Fuploads%2F2012%2F08%2F2009-usa-flag-graphics.jpg&amp;ei=8bawUtqlHeq47AaptYFY&amp;psig=AFQjCNFw7rGyVMCCLZUWpKU-DkJIIw7J6g&amp;ust=1387399281551631"/>
          <p:cNvSpPr>
            <a:spLocks noChangeAspect="1" noChangeArrowheads="1"/>
          </p:cNvSpPr>
          <p:nvPr/>
        </p:nvSpPr>
        <p:spPr bwMode="auto">
          <a:xfrm>
            <a:off x="63500" y="-136525"/>
            <a:ext cx="12649200" cy="63246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9460" name="AutoShape 4" descr="http://www.google.co.uk/url?sa=i&amp;source=images&amp;cd=&amp;docid=JnUHWfP264M4WM&amp;tbnid=kzE6uYsKXjN9sM:&amp;ved=0CAUQjBw&amp;url=http%3A%2F%2Fwww.donthatemiami.com%2Fwp-content%2Fuploads%2F2012%2F08%2F2009-usa-flag-graphics.jpg&amp;ei=8bawUtqlHeq47AaptYFY&amp;psig=AFQjCNFw7rGyVMCCLZUWpKU-DkJIIw7J6g&amp;ust=1387399281551631"/>
          <p:cNvSpPr>
            <a:spLocks noChangeAspect="1" noChangeArrowheads="1"/>
          </p:cNvSpPr>
          <p:nvPr/>
        </p:nvSpPr>
        <p:spPr bwMode="auto">
          <a:xfrm>
            <a:off x="63500" y="-136525"/>
            <a:ext cx="12649200" cy="63246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9462" name="Picture 6" descr="http://www.donthatemiami.com/wp-content/uploads/2012/08/2009-usa-flag-graphics.jpg">
            <a:hlinkClick r:id="rId2"/>
          </p:cNvPr>
          <p:cNvPicPr>
            <a:picLocks noChangeAspect="1" noChangeArrowheads="1"/>
          </p:cNvPicPr>
          <p:nvPr/>
        </p:nvPicPr>
        <p:blipFill>
          <a:blip r:embed="rId3"/>
          <a:srcRect/>
          <a:stretch>
            <a:fillRect/>
          </a:stretch>
        </p:blipFill>
        <p:spPr bwMode="auto">
          <a:xfrm>
            <a:off x="0" y="0"/>
            <a:ext cx="13716000" cy="6858000"/>
          </a:xfrm>
          <a:prstGeom prst="rect">
            <a:avLst/>
          </a:prstGeom>
          <a:solidFill>
            <a:schemeClr val="tx1"/>
          </a:solidFill>
        </p:spPr>
      </p:pic>
      <p:sp>
        <p:nvSpPr>
          <p:cNvPr id="10" name="TextBox 9"/>
          <p:cNvSpPr txBox="1"/>
          <p:nvPr/>
        </p:nvSpPr>
        <p:spPr>
          <a:xfrm>
            <a:off x="-1" y="0"/>
            <a:ext cx="2764716" cy="461665"/>
          </a:xfrm>
          <a:prstGeom prst="rect">
            <a:avLst/>
          </a:prstGeom>
          <a:solidFill>
            <a:schemeClr val="tx1"/>
          </a:solidFill>
          <a:ln>
            <a:solidFill>
              <a:schemeClr val="bg1"/>
            </a:solidFill>
          </a:ln>
        </p:spPr>
        <p:txBody>
          <a:bodyPr wrap="square" rtlCol="0">
            <a:spAutoFit/>
          </a:bodyPr>
          <a:lstStyle/>
          <a:p>
            <a:pPr algn="ctr"/>
            <a:r>
              <a:rPr lang="en-GB" sz="2400" b="1" dirty="0" smtClean="0">
                <a:solidFill>
                  <a:schemeClr val="bg1"/>
                </a:solidFill>
              </a:rPr>
              <a:t>International Issues</a:t>
            </a:r>
            <a:endParaRPr lang="en-GB" sz="2400" b="1" dirty="0">
              <a:solidFill>
                <a:schemeClr val="bg1"/>
              </a:solidFill>
            </a:endParaRPr>
          </a:p>
        </p:txBody>
      </p:sp>
      <p:sp>
        <p:nvSpPr>
          <p:cNvPr id="11" name="TextBox 10"/>
          <p:cNvSpPr txBox="1"/>
          <p:nvPr/>
        </p:nvSpPr>
        <p:spPr>
          <a:xfrm>
            <a:off x="2764715" y="0"/>
            <a:ext cx="3496236" cy="461665"/>
          </a:xfrm>
          <a:prstGeom prst="rect">
            <a:avLst/>
          </a:prstGeom>
          <a:solidFill>
            <a:schemeClr val="tx1">
              <a:lumMod val="75000"/>
            </a:schemeClr>
          </a:solidFill>
          <a:ln>
            <a:solidFill>
              <a:schemeClr val="bg1"/>
            </a:solidFill>
          </a:ln>
        </p:spPr>
        <p:txBody>
          <a:bodyPr wrap="square" rtlCol="0">
            <a:spAutoFit/>
          </a:bodyPr>
          <a:lstStyle/>
          <a:p>
            <a:r>
              <a:rPr lang="en-GB" sz="2400" b="1" dirty="0" smtClean="0"/>
              <a:t>United States of America</a:t>
            </a:r>
            <a:endParaRPr lang="en-GB" sz="2400" b="1" dirty="0"/>
          </a:p>
        </p:txBody>
      </p:sp>
      <p:sp>
        <p:nvSpPr>
          <p:cNvPr id="12" name="TextBox 11"/>
          <p:cNvSpPr txBox="1"/>
          <p:nvPr/>
        </p:nvSpPr>
        <p:spPr>
          <a:xfrm>
            <a:off x="6245498" y="0"/>
            <a:ext cx="7459744" cy="461665"/>
          </a:xfrm>
          <a:prstGeom prst="rect">
            <a:avLst/>
          </a:prstGeom>
          <a:solidFill>
            <a:schemeClr val="tx1">
              <a:lumMod val="50000"/>
            </a:schemeClr>
          </a:solidFill>
          <a:ln>
            <a:solidFill>
              <a:schemeClr val="bg1"/>
            </a:solidFill>
          </a:ln>
        </p:spPr>
        <p:txBody>
          <a:bodyPr wrap="square" rtlCol="0">
            <a:spAutoFit/>
          </a:bodyPr>
          <a:lstStyle/>
          <a:p>
            <a:r>
              <a:rPr lang="en-GB" sz="2400" b="1" dirty="0" smtClean="0"/>
              <a:t>Background information</a:t>
            </a:r>
            <a:endParaRPr lang="en-GB" sz="2400" b="1" dirty="0"/>
          </a:p>
        </p:txBody>
      </p:sp>
      <p:pic>
        <p:nvPicPr>
          <p:cNvPr id="9" name="Picture 5">
            <a:hlinkClick r:id="rId4"/>
          </p:cNvPr>
          <p:cNvPicPr>
            <a:picLocks noChangeAspect="1" noChangeArrowheads="1"/>
          </p:cNvPicPr>
          <p:nvPr/>
        </p:nvPicPr>
        <p:blipFill>
          <a:blip r:embed="rId5"/>
          <a:srcRect/>
          <a:stretch>
            <a:fillRect/>
          </a:stretch>
        </p:blipFill>
        <p:spPr bwMode="auto">
          <a:xfrm>
            <a:off x="-1" y="451821"/>
            <a:ext cx="12192001" cy="64061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http://www.google.co.uk/url?sa=i&amp;source=images&amp;cd=&amp;docid=JnUHWfP264M4WM&amp;tbnid=kzE6uYsKXjN9sM:&amp;ved=0CAUQjBw&amp;url=http%3A%2F%2Fwww.donthatemiami.com%2Fwp-content%2Fuploads%2F2012%2F08%2F2009-usa-flag-graphics.jpg&amp;ei=8bawUtqlHeq47AaptYFY&amp;psig=AFQjCNFw7rGyVMCCLZUWpKU-DkJIIw7J6g&amp;ust=1387399281551631"/>
          <p:cNvSpPr>
            <a:spLocks noChangeAspect="1" noChangeArrowheads="1"/>
          </p:cNvSpPr>
          <p:nvPr/>
        </p:nvSpPr>
        <p:spPr bwMode="auto">
          <a:xfrm>
            <a:off x="63500" y="-136525"/>
            <a:ext cx="12649200" cy="63246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9460" name="AutoShape 4" descr="http://www.google.co.uk/url?sa=i&amp;source=images&amp;cd=&amp;docid=JnUHWfP264M4WM&amp;tbnid=kzE6uYsKXjN9sM:&amp;ved=0CAUQjBw&amp;url=http%3A%2F%2Fwww.donthatemiami.com%2Fwp-content%2Fuploads%2F2012%2F08%2F2009-usa-flag-graphics.jpg&amp;ei=8bawUtqlHeq47AaptYFY&amp;psig=AFQjCNFw7rGyVMCCLZUWpKU-DkJIIw7J6g&amp;ust=1387399281551631"/>
          <p:cNvSpPr>
            <a:spLocks noChangeAspect="1" noChangeArrowheads="1"/>
          </p:cNvSpPr>
          <p:nvPr/>
        </p:nvSpPr>
        <p:spPr bwMode="auto">
          <a:xfrm>
            <a:off x="63500" y="-136525"/>
            <a:ext cx="12649200" cy="63246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9462" name="Picture 6" descr="http://www.donthatemiami.com/wp-content/uploads/2012/08/2009-usa-flag-graphics.jpg">
            <a:hlinkClick r:id="rId2"/>
          </p:cNvPr>
          <p:cNvPicPr>
            <a:picLocks noChangeAspect="1" noChangeArrowheads="1"/>
          </p:cNvPicPr>
          <p:nvPr/>
        </p:nvPicPr>
        <p:blipFill>
          <a:blip r:embed="rId3"/>
          <a:srcRect/>
          <a:stretch>
            <a:fillRect/>
          </a:stretch>
        </p:blipFill>
        <p:spPr bwMode="auto">
          <a:xfrm>
            <a:off x="0" y="0"/>
            <a:ext cx="13716000" cy="6858000"/>
          </a:xfrm>
          <a:prstGeom prst="rect">
            <a:avLst/>
          </a:prstGeom>
          <a:solidFill>
            <a:schemeClr val="tx1"/>
          </a:solidFill>
        </p:spPr>
      </p:pic>
      <p:sp>
        <p:nvSpPr>
          <p:cNvPr id="10" name="TextBox 9"/>
          <p:cNvSpPr txBox="1"/>
          <p:nvPr/>
        </p:nvSpPr>
        <p:spPr>
          <a:xfrm>
            <a:off x="-1" y="0"/>
            <a:ext cx="2764716" cy="461665"/>
          </a:xfrm>
          <a:prstGeom prst="rect">
            <a:avLst/>
          </a:prstGeom>
          <a:solidFill>
            <a:schemeClr val="tx1"/>
          </a:solidFill>
          <a:ln>
            <a:solidFill>
              <a:schemeClr val="bg1"/>
            </a:solidFill>
          </a:ln>
        </p:spPr>
        <p:txBody>
          <a:bodyPr wrap="square" rtlCol="0">
            <a:spAutoFit/>
          </a:bodyPr>
          <a:lstStyle/>
          <a:p>
            <a:pPr algn="ctr"/>
            <a:r>
              <a:rPr lang="en-GB" sz="2400" b="1" dirty="0" smtClean="0">
                <a:solidFill>
                  <a:schemeClr val="bg1"/>
                </a:solidFill>
              </a:rPr>
              <a:t>International Issues</a:t>
            </a:r>
            <a:endParaRPr lang="en-GB" sz="2400" b="1" dirty="0">
              <a:solidFill>
                <a:schemeClr val="bg1"/>
              </a:solidFill>
            </a:endParaRPr>
          </a:p>
        </p:txBody>
      </p:sp>
      <p:sp>
        <p:nvSpPr>
          <p:cNvPr id="11" name="TextBox 10"/>
          <p:cNvSpPr txBox="1"/>
          <p:nvPr/>
        </p:nvSpPr>
        <p:spPr>
          <a:xfrm>
            <a:off x="2764715" y="0"/>
            <a:ext cx="3496236" cy="461665"/>
          </a:xfrm>
          <a:prstGeom prst="rect">
            <a:avLst/>
          </a:prstGeom>
          <a:solidFill>
            <a:schemeClr val="tx1">
              <a:lumMod val="75000"/>
            </a:schemeClr>
          </a:solidFill>
          <a:ln>
            <a:solidFill>
              <a:schemeClr val="bg1"/>
            </a:solidFill>
          </a:ln>
        </p:spPr>
        <p:txBody>
          <a:bodyPr wrap="square" rtlCol="0">
            <a:spAutoFit/>
          </a:bodyPr>
          <a:lstStyle/>
          <a:p>
            <a:r>
              <a:rPr lang="en-GB" sz="2400" b="1" dirty="0" smtClean="0"/>
              <a:t>United States of America</a:t>
            </a:r>
            <a:endParaRPr lang="en-GB" sz="2400" b="1" dirty="0"/>
          </a:p>
        </p:txBody>
      </p:sp>
      <p:sp>
        <p:nvSpPr>
          <p:cNvPr id="12" name="TextBox 11"/>
          <p:cNvSpPr txBox="1"/>
          <p:nvPr/>
        </p:nvSpPr>
        <p:spPr>
          <a:xfrm>
            <a:off x="6245498" y="0"/>
            <a:ext cx="7459744" cy="461665"/>
          </a:xfrm>
          <a:prstGeom prst="rect">
            <a:avLst/>
          </a:prstGeom>
          <a:solidFill>
            <a:schemeClr val="tx1">
              <a:lumMod val="50000"/>
            </a:schemeClr>
          </a:solidFill>
          <a:ln>
            <a:solidFill>
              <a:schemeClr val="bg1"/>
            </a:solidFill>
          </a:ln>
        </p:spPr>
        <p:txBody>
          <a:bodyPr wrap="square" rtlCol="0">
            <a:spAutoFit/>
          </a:bodyPr>
          <a:lstStyle/>
          <a:p>
            <a:r>
              <a:rPr lang="en-GB" sz="2400" b="1" dirty="0" smtClean="0"/>
              <a:t>Background information</a:t>
            </a:r>
            <a:endParaRPr lang="en-GB" sz="2400" b="1" dirty="0"/>
          </a:p>
        </p:txBody>
      </p:sp>
      <p:sp>
        <p:nvSpPr>
          <p:cNvPr id="16" name="Rectangle 15"/>
          <p:cNvSpPr/>
          <p:nvPr/>
        </p:nvSpPr>
        <p:spPr>
          <a:xfrm>
            <a:off x="0" y="1051566"/>
            <a:ext cx="6260951" cy="4524315"/>
          </a:xfrm>
          <a:prstGeom prst="rect">
            <a:avLst/>
          </a:prstGeom>
          <a:solidFill>
            <a:schemeClr val="accent5">
              <a:lumMod val="40000"/>
              <a:lumOff val="60000"/>
            </a:schemeClr>
          </a:solidFill>
          <a:ln>
            <a:solidFill>
              <a:schemeClr val="bg1"/>
            </a:solidFill>
          </a:ln>
        </p:spPr>
        <p:txBody>
          <a:bodyPr wrap="square">
            <a:spAutoFit/>
          </a:bodyPr>
          <a:lstStyle/>
          <a:p>
            <a:r>
              <a:rPr lang="en-GB" sz="2400" b="1" dirty="0" smtClean="0">
                <a:solidFill>
                  <a:srgbClr val="FF0000"/>
                </a:solidFill>
                <a:latin typeface="Calibri" pitchFamily="34" charset="0"/>
              </a:rPr>
              <a:t>Hispanics are the second largest ethnic group in the USA and are concentrated in the states which are in proximity to the border with Mexico including California, New Mexico, Arizona, Texas, Mississippi and Alabama. </a:t>
            </a:r>
          </a:p>
          <a:p>
            <a:r>
              <a:rPr lang="en-GB" sz="2400" dirty="0" smtClean="0">
                <a:solidFill>
                  <a:schemeClr val="bg1"/>
                </a:solidFill>
                <a:latin typeface="Calibri" pitchFamily="34" charset="0"/>
              </a:rPr>
              <a:t>According to the US Census, the nation's Hispanic population grew from 35.3 million in 2000 to 50.5 million in 2010. This is a 43% increase. </a:t>
            </a:r>
            <a:r>
              <a:rPr lang="en-GB" sz="2400" b="1" dirty="0" smtClean="0">
                <a:solidFill>
                  <a:srgbClr val="FF0000"/>
                </a:solidFill>
                <a:latin typeface="Calibri" pitchFamily="34" charset="0"/>
              </a:rPr>
              <a:t>In addition, there are an estimated 11 million unauthorised illegal Hispanic immigrants </a:t>
            </a:r>
            <a:r>
              <a:rPr lang="en-GB" sz="2400" dirty="0" smtClean="0">
                <a:solidFill>
                  <a:schemeClr val="bg1"/>
                </a:solidFill>
                <a:latin typeface="Calibri" pitchFamily="34" charset="0"/>
              </a:rPr>
              <a:t>according to the Department of Homeland Security.</a:t>
            </a:r>
            <a:endParaRPr lang="en-GB" sz="2400" dirty="0">
              <a:solidFill>
                <a:schemeClr val="bg1"/>
              </a:solidFill>
              <a:latin typeface="Calibri" pitchFamily="34" charset="0"/>
            </a:endParaRPr>
          </a:p>
        </p:txBody>
      </p:sp>
      <p:sp>
        <p:nvSpPr>
          <p:cNvPr id="14" name="Rectangle 13"/>
          <p:cNvSpPr/>
          <p:nvPr/>
        </p:nvSpPr>
        <p:spPr>
          <a:xfrm>
            <a:off x="0" y="533407"/>
            <a:ext cx="4134402" cy="461665"/>
          </a:xfrm>
          <a:prstGeom prst="rect">
            <a:avLst/>
          </a:prstGeom>
          <a:solidFill>
            <a:schemeClr val="accent5">
              <a:lumMod val="40000"/>
              <a:lumOff val="60000"/>
            </a:schemeClr>
          </a:solidFill>
          <a:ln>
            <a:solidFill>
              <a:schemeClr val="bg1"/>
            </a:solidFill>
          </a:ln>
        </p:spPr>
        <p:txBody>
          <a:bodyPr wrap="none">
            <a:spAutoFit/>
          </a:bodyPr>
          <a:lstStyle/>
          <a:p>
            <a:r>
              <a:rPr lang="en-GB" sz="2400" b="1" dirty="0" smtClean="0">
                <a:solidFill>
                  <a:schemeClr val="bg1"/>
                </a:solidFill>
                <a:latin typeface="Calibri" pitchFamily="34" charset="0"/>
              </a:rPr>
              <a:t>Race in the USA - Demography </a:t>
            </a:r>
          </a:p>
        </p:txBody>
      </p:sp>
      <p:pic>
        <p:nvPicPr>
          <p:cNvPr id="15" name="Picture 10" descr="Showing racial diversity in USA and where people have settled"/>
          <p:cNvPicPr>
            <a:picLocks noChangeAspect="1" noChangeArrowheads="1"/>
          </p:cNvPicPr>
          <p:nvPr/>
        </p:nvPicPr>
        <p:blipFill>
          <a:blip r:embed="rId4"/>
          <a:srcRect/>
          <a:stretch>
            <a:fillRect/>
          </a:stretch>
        </p:blipFill>
        <p:spPr bwMode="auto">
          <a:xfrm>
            <a:off x="6259904" y="473336"/>
            <a:ext cx="6122148" cy="6384664"/>
          </a:xfrm>
          <a:prstGeom prst="rect">
            <a:avLst/>
          </a:prstGeom>
          <a:noFill/>
          <a:ln>
            <a:solidFill>
              <a:schemeClr val="bg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http://www.google.co.uk/url?sa=i&amp;source=images&amp;cd=&amp;docid=JnUHWfP264M4WM&amp;tbnid=kzE6uYsKXjN9sM:&amp;ved=0CAUQjBw&amp;url=http%3A%2F%2Fwww.donthatemiami.com%2Fwp-content%2Fuploads%2F2012%2F08%2F2009-usa-flag-graphics.jpg&amp;ei=8bawUtqlHeq47AaptYFY&amp;psig=AFQjCNFw7rGyVMCCLZUWpKU-DkJIIw7J6g&amp;ust=1387399281551631"/>
          <p:cNvSpPr>
            <a:spLocks noChangeAspect="1" noChangeArrowheads="1"/>
          </p:cNvSpPr>
          <p:nvPr/>
        </p:nvSpPr>
        <p:spPr bwMode="auto">
          <a:xfrm>
            <a:off x="63500" y="-136525"/>
            <a:ext cx="12649200" cy="63246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9460" name="AutoShape 4" descr="http://www.google.co.uk/url?sa=i&amp;source=images&amp;cd=&amp;docid=JnUHWfP264M4WM&amp;tbnid=kzE6uYsKXjN9sM:&amp;ved=0CAUQjBw&amp;url=http%3A%2F%2Fwww.donthatemiami.com%2Fwp-content%2Fuploads%2F2012%2F08%2F2009-usa-flag-graphics.jpg&amp;ei=8bawUtqlHeq47AaptYFY&amp;psig=AFQjCNFw7rGyVMCCLZUWpKU-DkJIIw7J6g&amp;ust=1387399281551631"/>
          <p:cNvSpPr>
            <a:spLocks noChangeAspect="1" noChangeArrowheads="1"/>
          </p:cNvSpPr>
          <p:nvPr/>
        </p:nvSpPr>
        <p:spPr bwMode="auto">
          <a:xfrm>
            <a:off x="63500" y="-136525"/>
            <a:ext cx="12649200" cy="63246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9462" name="Picture 6" descr="http://www.donthatemiami.com/wp-content/uploads/2012/08/2009-usa-flag-graphics.jpg">
            <a:hlinkClick r:id="rId2"/>
          </p:cNvPr>
          <p:cNvPicPr>
            <a:picLocks noChangeAspect="1" noChangeArrowheads="1"/>
          </p:cNvPicPr>
          <p:nvPr/>
        </p:nvPicPr>
        <p:blipFill>
          <a:blip r:embed="rId3"/>
          <a:srcRect/>
          <a:stretch>
            <a:fillRect/>
          </a:stretch>
        </p:blipFill>
        <p:spPr bwMode="auto">
          <a:xfrm>
            <a:off x="0" y="10758"/>
            <a:ext cx="13640696" cy="6858000"/>
          </a:xfrm>
          <a:prstGeom prst="rect">
            <a:avLst/>
          </a:prstGeom>
          <a:solidFill>
            <a:schemeClr val="tx1"/>
          </a:solidFill>
        </p:spPr>
      </p:pic>
      <p:sp>
        <p:nvSpPr>
          <p:cNvPr id="10" name="TextBox 9"/>
          <p:cNvSpPr txBox="1"/>
          <p:nvPr/>
        </p:nvSpPr>
        <p:spPr>
          <a:xfrm>
            <a:off x="-1" y="0"/>
            <a:ext cx="2764716" cy="461665"/>
          </a:xfrm>
          <a:prstGeom prst="rect">
            <a:avLst/>
          </a:prstGeom>
          <a:solidFill>
            <a:schemeClr val="tx1"/>
          </a:solidFill>
          <a:ln>
            <a:solidFill>
              <a:schemeClr val="bg1"/>
            </a:solidFill>
          </a:ln>
        </p:spPr>
        <p:txBody>
          <a:bodyPr wrap="square" rtlCol="0">
            <a:spAutoFit/>
          </a:bodyPr>
          <a:lstStyle/>
          <a:p>
            <a:pPr algn="ctr"/>
            <a:r>
              <a:rPr lang="en-GB" sz="2400" b="1" dirty="0" smtClean="0">
                <a:solidFill>
                  <a:schemeClr val="bg1"/>
                </a:solidFill>
              </a:rPr>
              <a:t>International Issues</a:t>
            </a:r>
            <a:endParaRPr lang="en-GB" sz="2400" b="1" dirty="0">
              <a:solidFill>
                <a:schemeClr val="bg1"/>
              </a:solidFill>
            </a:endParaRPr>
          </a:p>
        </p:txBody>
      </p:sp>
      <p:sp>
        <p:nvSpPr>
          <p:cNvPr id="11" name="TextBox 10"/>
          <p:cNvSpPr txBox="1"/>
          <p:nvPr/>
        </p:nvSpPr>
        <p:spPr>
          <a:xfrm>
            <a:off x="2764715" y="0"/>
            <a:ext cx="3496236" cy="461665"/>
          </a:xfrm>
          <a:prstGeom prst="rect">
            <a:avLst/>
          </a:prstGeom>
          <a:solidFill>
            <a:schemeClr val="tx1">
              <a:lumMod val="75000"/>
            </a:schemeClr>
          </a:solidFill>
          <a:ln>
            <a:solidFill>
              <a:schemeClr val="bg1"/>
            </a:solidFill>
          </a:ln>
        </p:spPr>
        <p:txBody>
          <a:bodyPr wrap="square" rtlCol="0">
            <a:spAutoFit/>
          </a:bodyPr>
          <a:lstStyle/>
          <a:p>
            <a:r>
              <a:rPr lang="en-GB" sz="2400" b="1" dirty="0" smtClean="0"/>
              <a:t>United States of America</a:t>
            </a:r>
            <a:endParaRPr lang="en-GB" sz="2400" b="1" dirty="0"/>
          </a:p>
        </p:txBody>
      </p:sp>
      <p:sp>
        <p:nvSpPr>
          <p:cNvPr id="12" name="TextBox 11"/>
          <p:cNvSpPr txBox="1"/>
          <p:nvPr/>
        </p:nvSpPr>
        <p:spPr>
          <a:xfrm>
            <a:off x="6245498" y="0"/>
            <a:ext cx="5946502" cy="461665"/>
          </a:xfrm>
          <a:prstGeom prst="rect">
            <a:avLst/>
          </a:prstGeom>
          <a:solidFill>
            <a:schemeClr val="tx1">
              <a:lumMod val="50000"/>
            </a:schemeClr>
          </a:solidFill>
          <a:ln>
            <a:solidFill>
              <a:schemeClr val="bg1"/>
            </a:solidFill>
          </a:ln>
        </p:spPr>
        <p:txBody>
          <a:bodyPr wrap="square" rtlCol="0">
            <a:spAutoFit/>
          </a:bodyPr>
          <a:lstStyle/>
          <a:p>
            <a:r>
              <a:rPr lang="en-GB" sz="2400" b="1" dirty="0" smtClean="0"/>
              <a:t>Background information</a:t>
            </a:r>
            <a:endParaRPr lang="en-GB" sz="2400" b="1" dirty="0"/>
          </a:p>
        </p:txBody>
      </p:sp>
      <p:sp>
        <p:nvSpPr>
          <p:cNvPr id="13" name="Rectangle 12"/>
          <p:cNvSpPr/>
          <p:nvPr/>
        </p:nvSpPr>
        <p:spPr>
          <a:xfrm>
            <a:off x="0" y="533407"/>
            <a:ext cx="4134402" cy="461665"/>
          </a:xfrm>
          <a:prstGeom prst="rect">
            <a:avLst/>
          </a:prstGeom>
          <a:solidFill>
            <a:schemeClr val="accent5">
              <a:lumMod val="40000"/>
              <a:lumOff val="60000"/>
            </a:schemeClr>
          </a:solidFill>
          <a:ln>
            <a:solidFill>
              <a:schemeClr val="bg1"/>
            </a:solidFill>
          </a:ln>
        </p:spPr>
        <p:txBody>
          <a:bodyPr wrap="none">
            <a:spAutoFit/>
          </a:bodyPr>
          <a:lstStyle/>
          <a:p>
            <a:r>
              <a:rPr lang="en-GB" sz="2400" b="1" dirty="0" smtClean="0">
                <a:solidFill>
                  <a:srgbClr val="FF0000"/>
                </a:solidFill>
                <a:latin typeface="Calibri" pitchFamily="34" charset="0"/>
              </a:rPr>
              <a:t>Race in the USA - Demography </a:t>
            </a:r>
          </a:p>
        </p:txBody>
      </p:sp>
      <p:sp>
        <p:nvSpPr>
          <p:cNvPr id="16" name="Rectangle 15"/>
          <p:cNvSpPr/>
          <p:nvPr/>
        </p:nvSpPr>
        <p:spPr>
          <a:xfrm>
            <a:off x="0" y="1073081"/>
            <a:ext cx="6540649" cy="3416320"/>
          </a:xfrm>
          <a:prstGeom prst="rect">
            <a:avLst/>
          </a:prstGeom>
          <a:solidFill>
            <a:schemeClr val="accent5">
              <a:lumMod val="40000"/>
              <a:lumOff val="60000"/>
            </a:schemeClr>
          </a:solidFill>
          <a:ln>
            <a:solidFill>
              <a:schemeClr val="bg1"/>
            </a:solidFill>
          </a:ln>
        </p:spPr>
        <p:txBody>
          <a:bodyPr wrap="square">
            <a:spAutoFit/>
          </a:bodyPr>
          <a:lstStyle/>
          <a:p>
            <a:r>
              <a:rPr lang="en-GB" sz="2400" b="1" dirty="0" smtClean="0">
                <a:solidFill>
                  <a:srgbClr val="FF0000"/>
                </a:solidFill>
                <a:latin typeface="Calibri" pitchFamily="34" charset="0"/>
              </a:rPr>
              <a:t>In 2013, the US population was estimated to be around 316 million</a:t>
            </a:r>
            <a:r>
              <a:rPr lang="en-GB" sz="2400" dirty="0" smtClean="0">
                <a:solidFill>
                  <a:schemeClr val="bg1"/>
                </a:solidFill>
                <a:latin typeface="Calibri" pitchFamily="34" charset="0"/>
              </a:rPr>
              <a:t>. In terms of ethnicity, the population make up is as follows:</a:t>
            </a:r>
            <a:endParaRPr lang="en-GB" sz="2400" b="1" dirty="0" smtClean="0">
              <a:solidFill>
                <a:schemeClr val="bg1"/>
              </a:solidFill>
              <a:latin typeface="Calibri" pitchFamily="34" charset="0"/>
            </a:endParaRPr>
          </a:p>
          <a:p>
            <a:r>
              <a:rPr lang="en-GB" sz="2400" b="1" dirty="0" smtClean="0">
                <a:solidFill>
                  <a:srgbClr val="FF0000"/>
                </a:solidFill>
                <a:latin typeface="Calibri" pitchFamily="34" charset="0"/>
              </a:rPr>
              <a:t>79.96% white (including 15.1% Hispanic) </a:t>
            </a:r>
          </a:p>
          <a:p>
            <a:r>
              <a:rPr lang="en-GB" sz="2400" b="1" dirty="0" smtClean="0">
                <a:solidFill>
                  <a:srgbClr val="FF0000"/>
                </a:solidFill>
                <a:latin typeface="Calibri" pitchFamily="34" charset="0"/>
              </a:rPr>
              <a:t>12.85% African American/ Black </a:t>
            </a:r>
          </a:p>
          <a:p>
            <a:r>
              <a:rPr lang="en-GB" sz="2400" b="1" dirty="0" smtClean="0">
                <a:solidFill>
                  <a:srgbClr val="FF0000"/>
                </a:solidFill>
                <a:latin typeface="Calibri" pitchFamily="34" charset="0"/>
              </a:rPr>
              <a:t>4.43% Asian American </a:t>
            </a:r>
          </a:p>
          <a:p>
            <a:r>
              <a:rPr lang="en-GB" sz="2400" b="1" dirty="0" smtClean="0">
                <a:solidFill>
                  <a:srgbClr val="FF0000"/>
                </a:solidFill>
                <a:latin typeface="Calibri" pitchFamily="34" charset="0"/>
              </a:rPr>
              <a:t>0.97% Amerindian and Alaska </a:t>
            </a:r>
          </a:p>
          <a:p>
            <a:r>
              <a:rPr lang="en-GB" sz="2400" b="1" dirty="0" smtClean="0">
                <a:solidFill>
                  <a:srgbClr val="FF0000"/>
                </a:solidFill>
                <a:latin typeface="Calibri" pitchFamily="34" charset="0"/>
              </a:rPr>
              <a:t>0.18% native Hawaiian and other Pacific islander </a:t>
            </a:r>
          </a:p>
          <a:p>
            <a:r>
              <a:rPr lang="en-GB" sz="2400" b="1" dirty="0" smtClean="0">
                <a:solidFill>
                  <a:srgbClr val="FF0000"/>
                </a:solidFill>
                <a:latin typeface="Calibri" pitchFamily="34" charset="0"/>
              </a:rPr>
              <a:t>1.61% has two or more races </a:t>
            </a:r>
            <a:endParaRPr lang="en-GB" sz="2400" b="1" dirty="0">
              <a:solidFill>
                <a:srgbClr val="FF0000"/>
              </a:solidFill>
              <a:latin typeface="Calibri" pitchFamily="34" charset="0"/>
            </a:endParaRPr>
          </a:p>
        </p:txBody>
      </p:sp>
      <p:pic>
        <p:nvPicPr>
          <p:cNvPr id="19466" name="Picture 10" descr="Showing racial diversity in USA and where people have settled"/>
          <p:cNvPicPr>
            <a:picLocks noChangeAspect="1" noChangeArrowheads="1"/>
          </p:cNvPicPr>
          <p:nvPr/>
        </p:nvPicPr>
        <p:blipFill>
          <a:blip r:embed="rId4"/>
          <a:srcRect/>
          <a:stretch>
            <a:fillRect/>
          </a:stretch>
        </p:blipFill>
        <p:spPr bwMode="auto">
          <a:xfrm>
            <a:off x="6259904" y="473336"/>
            <a:ext cx="6122148" cy="6384664"/>
          </a:xfrm>
          <a:prstGeom prst="rect">
            <a:avLst/>
          </a:prstGeom>
          <a:noFill/>
          <a:ln>
            <a:solidFill>
              <a:schemeClr val="bg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http://www.google.co.uk/url?sa=i&amp;source=images&amp;cd=&amp;docid=JnUHWfP264M4WM&amp;tbnid=kzE6uYsKXjN9sM:&amp;ved=0CAUQjBw&amp;url=http%3A%2F%2Fwww.donthatemiami.com%2Fwp-content%2Fuploads%2F2012%2F08%2F2009-usa-flag-graphics.jpg&amp;ei=8bawUtqlHeq47AaptYFY&amp;psig=AFQjCNFw7rGyVMCCLZUWpKU-DkJIIw7J6g&amp;ust=1387399281551631"/>
          <p:cNvSpPr>
            <a:spLocks noChangeAspect="1" noChangeArrowheads="1"/>
          </p:cNvSpPr>
          <p:nvPr/>
        </p:nvSpPr>
        <p:spPr bwMode="auto">
          <a:xfrm>
            <a:off x="63500" y="-136525"/>
            <a:ext cx="12649200" cy="63246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9460" name="AutoShape 4" descr="http://www.google.co.uk/url?sa=i&amp;source=images&amp;cd=&amp;docid=JnUHWfP264M4WM&amp;tbnid=kzE6uYsKXjN9sM:&amp;ved=0CAUQjBw&amp;url=http%3A%2F%2Fwww.donthatemiami.com%2Fwp-content%2Fuploads%2F2012%2F08%2F2009-usa-flag-graphics.jpg&amp;ei=8bawUtqlHeq47AaptYFY&amp;psig=AFQjCNFw7rGyVMCCLZUWpKU-DkJIIw7J6g&amp;ust=1387399281551631"/>
          <p:cNvSpPr>
            <a:spLocks noChangeAspect="1" noChangeArrowheads="1"/>
          </p:cNvSpPr>
          <p:nvPr/>
        </p:nvSpPr>
        <p:spPr bwMode="auto">
          <a:xfrm>
            <a:off x="63500" y="-136525"/>
            <a:ext cx="12649200" cy="63246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9462" name="Picture 6" descr="http://www.donthatemiami.com/wp-content/uploads/2012/08/2009-usa-flag-graphics.jpg">
            <a:hlinkClick r:id="rId2"/>
          </p:cNvPr>
          <p:cNvPicPr>
            <a:picLocks noChangeAspect="1" noChangeArrowheads="1"/>
          </p:cNvPicPr>
          <p:nvPr/>
        </p:nvPicPr>
        <p:blipFill>
          <a:blip r:embed="rId3"/>
          <a:srcRect/>
          <a:stretch>
            <a:fillRect/>
          </a:stretch>
        </p:blipFill>
        <p:spPr bwMode="auto">
          <a:xfrm>
            <a:off x="0" y="0"/>
            <a:ext cx="13716000" cy="6858000"/>
          </a:xfrm>
          <a:prstGeom prst="rect">
            <a:avLst/>
          </a:prstGeom>
          <a:solidFill>
            <a:schemeClr val="tx1"/>
          </a:solidFill>
        </p:spPr>
      </p:pic>
      <p:sp>
        <p:nvSpPr>
          <p:cNvPr id="10" name="TextBox 9"/>
          <p:cNvSpPr txBox="1"/>
          <p:nvPr/>
        </p:nvSpPr>
        <p:spPr>
          <a:xfrm>
            <a:off x="-1" y="0"/>
            <a:ext cx="2764716" cy="461665"/>
          </a:xfrm>
          <a:prstGeom prst="rect">
            <a:avLst/>
          </a:prstGeom>
          <a:solidFill>
            <a:schemeClr val="tx1"/>
          </a:solidFill>
          <a:ln>
            <a:solidFill>
              <a:schemeClr val="bg1"/>
            </a:solidFill>
          </a:ln>
        </p:spPr>
        <p:txBody>
          <a:bodyPr wrap="square" rtlCol="0">
            <a:spAutoFit/>
          </a:bodyPr>
          <a:lstStyle/>
          <a:p>
            <a:pPr algn="ctr"/>
            <a:r>
              <a:rPr lang="en-GB" sz="2400" b="1" dirty="0" smtClean="0">
                <a:solidFill>
                  <a:schemeClr val="bg1"/>
                </a:solidFill>
              </a:rPr>
              <a:t>International Issues</a:t>
            </a:r>
            <a:endParaRPr lang="en-GB" sz="2400" b="1" dirty="0">
              <a:solidFill>
                <a:schemeClr val="bg1"/>
              </a:solidFill>
            </a:endParaRPr>
          </a:p>
        </p:txBody>
      </p:sp>
      <p:sp>
        <p:nvSpPr>
          <p:cNvPr id="11" name="TextBox 10"/>
          <p:cNvSpPr txBox="1"/>
          <p:nvPr/>
        </p:nvSpPr>
        <p:spPr>
          <a:xfrm>
            <a:off x="2764715" y="0"/>
            <a:ext cx="3496236" cy="461665"/>
          </a:xfrm>
          <a:prstGeom prst="rect">
            <a:avLst/>
          </a:prstGeom>
          <a:solidFill>
            <a:schemeClr val="tx1">
              <a:lumMod val="75000"/>
            </a:schemeClr>
          </a:solidFill>
          <a:ln>
            <a:solidFill>
              <a:schemeClr val="bg1"/>
            </a:solidFill>
          </a:ln>
        </p:spPr>
        <p:txBody>
          <a:bodyPr wrap="square" rtlCol="0">
            <a:spAutoFit/>
          </a:bodyPr>
          <a:lstStyle/>
          <a:p>
            <a:r>
              <a:rPr lang="en-GB" sz="2400" b="1" dirty="0" smtClean="0"/>
              <a:t>United States of America</a:t>
            </a:r>
            <a:endParaRPr lang="en-GB" sz="2400" b="1" dirty="0"/>
          </a:p>
        </p:txBody>
      </p:sp>
      <p:sp>
        <p:nvSpPr>
          <p:cNvPr id="16" name="Rectangle 15"/>
          <p:cNvSpPr/>
          <p:nvPr/>
        </p:nvSpPr>
        <p:spPr>
          <a:xfrm>
            <a:off x="1" y="1062324"/>
            <a:ext cx="6282466" cy="3046988"/>
          </a:xfrm>
          <a:prstGeom prst="rect">
            <a:avLst/>
          </a:prstGeom>
          <a:solidFill>
            <a:schemeClr val="accent5">
              <a:lumMod val="40000"/>
              <a:lumOff val="60000"/>
            </a:schemeClr>
          </a:solidFill>
          <a:ln>
            <a:solidFill>
              <a:schemeClr val="bg1"/>
            </a:solidFill>
          </a:ln>
        </p:spPr>
        <p:txBody>
          <a:bodyPr wrap="square">
            <a:spAutoFit/>
          </a:bodyPr>
          <a:lstStyle/>
          <a:p>
            <a:r>
              <a:rPr lang="en-GB" sz="2400" b="1" dirty="0" smtClean="0">
                <a:solidFill>
                  <a:srgbClr val="FF0000"/>
                </a:solidFill>
                <a:latin typeface="Calibri" pitchFamily="34" charset="0"/>
              </a:rPr>
              <a:t>In terms of languages spoken</a:t>
            </a:r>
            <a:r>
              <a:rPr lang="en-GB" sz="2400" dirty="0" smtClean="0">
                <a:solidFill>
                  <a:schemeClr val="bg1"/>
                </a:solidFill>
                <a:latin typeface="Calibri" pitchFamily="34" charset="0"/>
              </a:rPr>
              <a:t>, it is estimated as follows:</a:t>
            </a:r>
          </a:p>
          <a:p>
            <a:r>
              <a:rPr lang="en-GB" sz="2400" b="1" dirty="0" smtClean="0">
                <a:solidFill>
                  <a:srgbClr val="FF0000"/>
                </a:solidFill>
                <a:latin typeface="Calibri" pitchFamily="34" charset="0"/>
              </a:rPr>
              <a:t>82.1% of Americans speak English as their first language </a:t>
            </a:r>
          </a:p>
          <a:p>
            <a:r>
              <a:rPr lang="en-GB" sz="2400" b="1" dirty="0" smtClean="0">
                <a:solidFill>
                  <a:schemeClr val="bg1"/>
                </a:solidFill>
                <a:latin typeface="Calibri" pitchFamily="34" charset="0"/>
              </a:rPr>
              <a:t>Spanish 10.7% </a:t>
            </a:r>
          </a:p>
          <a:p>
            <a:r>
              <a:rPr lang="en-GB" sz="2400" b="1" dirty="0" smtClean="0">
                <a:solidFill>
                  <a:schemeClr val="bg1"/>
                </a:solidFill>
                <a:latin typeface="Calibri" pitchFamily="34" charset="0"/>
              </a:rPr>
              <a:t>other Indo-European 3.8% </a:t>
            </a:r>
          </a:p>
          <a:p>
            <a:r>
              <a:rPr lang="en-GB" sz="2400" b="1" dirty="0" smtClean="0">
                <a:solidFill>
                  <a:schemeClr val="bg1"/>
                </a:solidFill>
                <a:latin typeface="Calibri" pitchFamily="34" charset="0"/>
              </a:rPr>
              <a:t>Asian and Pacific island 2.7% </a:t>
            </a:r>
          </a:p>
          <a:p>
            <a:r>
              <a:rPr lang="en-GB" sz="2400" b="1" dirty="0" smtClean="0">
                <a:solidFill>
                  <a:schemeClr val="bg1"/>
                </a:solidFill>
                <a:latin typeface="Calibri" pitchFamily="34" charset="0"/>
              </a:rPr>
              <a:t>other 0.7% </a:t>
            </a:r>
            <a:endParaRPr lang="en-GB" sz="2400" b="1" dirty="0">
              <a:solidFill>
                <a:schemeClr val="bg1"/>
              </a:solidFill>
              <a:latin typeface="Calibri" pitchFamily="34" charset="0"/>
            </a:endParaRPr>
          </a:p>
        </p:txBody>
      </p:sp>
      <p:sp>
        <p:nvSpPr>
          <p:cNvPr id="14" name="TextBox 13"/>
          <p:cNvSpPr txBox="1"/>
          <p:nvPr/>
        </p:nvSpPr>
        <p:spPr>
          <a:xfrm>
            <a:off x="6245498" y="0"/>
            <a:ext cx="5946502" cy="461665"/>
          </a:xfrm>
          <a:prstGeom prst="rect">
            <a:avLst/>
          </a:prstGeom>
          <a:solidFill>
            <a:schemeClr val="tx1">
              <a:lumMod val="50000"/>
            </a:schemeClr>
          </a:solidFill>
          <a:ln>
            <a:solidFill>
              <a:schemeClr val="bg1"/>
            </a:solidFill>
          </a:ln>
        </p:spPr>
        <p:txBody>
          <a:bodyPr wrap="square" rtlCol="0">
            <a:spAutoFit/>
          </a:bodyPr>
          <a:lstStyle/>
          <a:p>
            <a:r>
              <a:rPr lang="en-GB" sz="2400" b="1" dirty="0" smtClean="0"/>
              <a:t>Background information</a:t>
            </a:r>
            <a:endParaRPr lang="en-GB" sz="2400" b="1" dirty="0"/>
          </a:p>
        </p:txBody>
      </p:sp>
      <p:sp>
        <p:nvSpPr>
          <p:cNvPr id="15" name="Rectangle 14"/>
          <p:cNvSpPr/>
          <p:nvPr/>
        </p:nvSpPr>
        <p:spPr>
          <a:xfrm>
            <a:off x="0" y="533407"/>
            <a:ext cx="4134402" cy="461665"/>
          </a:xfrm>
          <a:prstGeom prst="rect">
            <a:avLst/>
          </a:prstGeom>
          <a:solidFill>
            <a:schemeClr val="accent5">
              <a:lumMod val="40000"/>
              <a:lumOff val="60000"/>
            </a:schemeClr>
          </a:solidFill>
          <a:ln>
            <a:solidFill>
              <a:schemeClr val="bg1"/>
            </a:solidFill>
          </a:ln>
        </p:spPr>
        <p:txBody>
          <a:bodyPr wrap="none">
            <a:spAutoFit/>
          </a:bodyPr>
          <a:lstStyle/>
          <a:p>
            <a:r>
              <a:rPr lang="en-GB" sz="2400" b="1" dirty="0" smtClean="0">
                <a:solidFill>
                  <a:schemeClr val="bg1"/>
                </a:solidFill>
                <a:latin typeface="Calibri" pitchFamily="34" charset="0"/>
              </a:rPr>
              <a:t>Race in the USA - Demography </a:t>
            </a:r>
          </a:p>
        </p:txBody>
      </p:sp>
      <p:pic>
        <p:nvPicPr>
          <p:cNvPr id="17" name="Picture 10" descr="Showing racial diversity in USA and where people have settled"/>
          <p:cNvPicPr>
            <a:picLocks noChangeAspect="1" noChangeArrowheads="1"/>
          </p:cNvPicPr>
          <p:nvPr/>
        </p:nvPicPr>
        <p:blipFill>
          <a:blip r:embed="rId4"/>
          <a:srcRect/>
          <a:stretch>
            <a:fillRect/>
          </a:stretch>
        </p:blipFill>
        <p:spPr bwMode="auto">
          <a:xfrm>
            <a:off x="6259904" y="473336"/>
            <a:ext cx="6122148" cy="6384664"/>
          </a:xfrm>
          <a:prstGeom prst="rect">
            <a:avLst/>
          </a:prstGeom>
          <a:noFill/>
          <a:ln>
            <a:solidFill>
              <a:schemeClr val="bg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http://www.google.co.uk/url?sa=i&amp;source=images&amp;cd=&amp;docid=JnUHWfP264M4WM&amp;tbnid=kzE6uYsKXjN9sM:&amp;ved=0CAUQjBw&amp;url=http%3A%2F%2Fwww.donthatemiami.com%2Fwp-content%2Fuploads%2F2012%2F08%2F2009-usa-flag-graphics.jpg&amp;ei=8bawUtqlHeq47AaptYFY&amp;psig=AFQjCNFw7rGyVMCCLZUWpKU-DkJIIw7J6g&amp;ust=1387399281551631"/>
          <p:cNvSpPr>
            <a:spLocks noChangeAspect="1" noChangeArrowheads="1"/>
          </p:cNvSpPr>
          <p:nvPr/>
        </p:nvSpPr>
        <p:spPr bwMode="auto">
          <a:xfrm>
            <a:off x="63500" y="-136525"/>
            <a:ext cx="12649200" cy="63246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9460" name="AutoShape 4" descr="http://www.google.co.uk/url?sa=i&amp;source=images&amp;cd=&amp;docid=JnUHWfP264M4WM&amp;tbnid=kzE6uYsKXjN9sM:&amp;ved=0CAUQjBw&amp;url=http%3A%2F%2Fwww.donthatemiami.com%2Fwp-content%2Fuploads%2F2012%2F08%2F2009-usa-flag-graphics.jpg&amp;ei=8bawUtqlHeq47AaptYFY&amp;psig=AFQjCNFw7rGyVMCCLZUWpKU-DkJIIw7J6g&amp;ust=1387399281551631"/>
          <p:cNvSpPr>
            <a:spLocks noChangeAspect="1" noChangeArrowheads="1"/>
          </p:cNvSpPr>
          <p:nvPr/>
        </p:nvSpPr>
        <p:spPr bwMode="auto">
          <a:xfrm>
            <a:off x="63500" y="-136525"/>
            <a:ext cx="12649200" cy="63246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9462" name="Picture 6" descr="http://www.donthatemiami.com/wp-content/uploads/2012/08/2009-usa-flag-graphics.jpg">
            <a:hlinkClick r:id="rId2"/>
          </p:cNvPr>
          <p:cNvPicPr>
            <a:picLocks noChangeAspect="1" noChangeArrowheads="1"/>
          </p:cNvPicPr>
          <p:nvPr/>
        </p:nvPicPr>
        <p:blipFill>
          <a:blip r:embed="rId3"/>
          <a:srcRect/>
          <a:stretch>
            <a:fillRect/>
          </a:stretch>
        </p:blipFill>
        <p:spPr bwMode="auto">
          <a:xfrm>
            <a:off x="0" y="0"/>
            <a:ext cx="13716000" cy="6858000"/>
          </a:xfrm>
          <a:prstGeom prst="rect">
            <a:avLst/>
          </a:prstGeom>
          <a:solidFill>
            <a:schemeClr val="tx1"/>
          </a:solidFill>
        </p:spPr>
      </p:pic>
      <p:sp>
        <p:nvSpPr>
          <p:cNvPr id="10" name="TextBox 9"/>
          <p:cNvSpPr txBox="1"/>
          <p:nvPr/>
        </p:nvSpPr>
        <p:spPr>
          <a:xfrm>
            <a:off x="-1" y="0"/>
            <a:ext cx="2764716" cy="461665"/>
          </a:xfrm>
          <a:prstGeom prst="rect">
            <a:avLst/>
          </a:prstGeom>
          <a:solidFill>
            <a:schemeClr val="tx1"/>
          </a:solidFill>
          <a:ln>
            <a:solidFill>
              <a:schemeClr val="bg1"/>
            </a:solidFill>
          </a:ln>
        </p:spPr>
        <p:txBody>
          <a:bodyPr wrap="square" rtlCol="0">
            <a:spAutoFit/>
          </a:bodyPr>
          <a:lstStyle/>
          <a:p>
            <a:pPr algn="ctr"/>
            <a:r>
              <a:rPr lang="en-GB" sz="2400" b="1" dirty="0" smtClean="0">
                <a:solidFill>
                  <a:schemeClr val="bg1"/>
                </a:solidFill>
              </a:rPr>
              <a:t>International Issues</a:t>
            </a:r>
            <a:endParaRPr lang="en-GB" sz="2400" b="1" dirty="0">
              <a:solidFill>
                <a:schemeClr val="bg1"/>
              </a:solidFill>
            </a:endParaRPr>
          </a:p>
        </p:txBody>
      </p:sp>
      <p:sp>
        <p:nvSpPr>
          <p:cNvPr id="11" name="TextBox 10"/>
          <p:cNvSpPr txBox="1"/>
          <p:nvPr/>
        </p:nvSpPr>
        <p:spPr>
          <a:xfrm>
            <a:off x="2764715" y="0"/>
            <a:ext cx="3496236" cy="461665"/>
          </a:xfrm>
          <a:prstGeom prst="rect">
            <a:avLst/>
          </a:prstGeom>
          <a:solidFill>
            <a:schemeClr val="tx1">
              <a:lumMod val="75000"/>
            </a:schemeClr>
          </a:solidFill>
          <a:ln>
            <a:solidFill>
              <a:schemeClr val="bg1"/>
            </a:solidFill>
          </a:ln>
        </p:spPr>
        <p:txBody>
          <a:bodyPr wrap="square" rtlCol="0">
            <a:spAutoFit/>
          </a:bodyPr>
          <a:lstStyle/>
          <a:p>
            <a:r>
              <a:rPr lang="en-GB" sz="2400" b="1" dirty="0" smtClean="0"/>
              <a:t>United States of America</a:t>
            </a:r>
            <a:endParaRPr lang="en-GB" sz="2400" b="1" dirty="0"/>
          </a:p>
        </p:txBody>
      </p:sp>
      <p:sp>
        <p:nvSpPr>
          <p:cNvPr id="12" name="TextBox 11"/>
          <p:cNvSpPr txBox="1"/>
          <p:nvPr/>
        </p:nvSpPr>
        <p:spPr>
          <a:xfrm>
            <a:off x="6245498" y="0"/>
            <a:ext cx="7459744" cy="461665"/>
          </a:xfrm>
          <a:prstGeom prst="rect">
            <a:avLst/>
          </a:prstGeom>
          <a:solidFill>
            <a:schemeClr val="tx1">
              <a:lumMod val="50000"/>
            </a:schemeClr>
          </a:solidFill>
          <a:ln>
            <a:solidFill>
              <a:schemeClr val="bg1"/>
            </a:solidFill>
          </a:ln>
        </p:spPr>
        <p:txBody>
          <a:bodyPr wrap="square" rtlCol="0">
            <a:spAutoFit/>
          </a:bodyPr>
          <a:lstStyle/>
          <a:p>
            <a:r>
              <a:rPr lang="en-GB" sz="2400" b="1" dirty="0" smtClean="0"/>
              <a:t>Background information</a:t>
            </a:r>
            <a:endParaRPr lang="en-GB" sz="2400" b="1" dirty="0"/>
          </a:p>
        </p:txBody>
      </p:sp>
      <p:sp>
        <p:nvSpPr>
          <p:cNvPr id="16" name="Rectangle 15"/>
          <p:cNvSpPr/>
          <p:nvPr/>
        </p:nvSpPr>
        <p:spPr>
          <a:xfrm>
            <a:off x="0" y="1051566"/>
            <a:ext cx="6260951" cy="3416320"/>
          </a:xfrm>
          <a:prstGeom prst="rect">
            <a:avLst/>
          </a:prstGeom>
          <a:solidFill>
            <a:schemeClr val="accent5">
              <a:lumMod val="40000"/>
              <a:lumOff val="60000"/>
            </a:schemeClr>
          </a:solidFill>
          <a:ln>
            <a:solidFill>
              <a:schemeClr val="bg1"/>
            </a:solidFill>
          </a:ln>
        </p:spPr>
        <p:txBody>
          <a:bodyPr wrap="square">
            <a:spAutoFit/>
          </a:bodyPr>
          <a:lstStyle/>
          <a:p>
            <a:r>
              <a:rPr lang="en-GB" sz="2400" dirty="0" smtClean="0">
                <a:solidFill>
                  <a:schemeClr val="bg1"/>
                </a:solidFill>
                <a:latin typeface="Calibri" pitchFamily="34" charset="0"/>
              </a:rPr>
              <a:t>The African American population exceeds 500,000 in 15 states. </a:t>
            </a:r>
          </a:p>
          <a:p>
            <a:r>
              <a:rPr lang="en-GB" sz="2400" dirty="0" smtClean="0">
                <a:solidFill>
                  <a:schemeClr val="bg1"/>
                </a:solidFill>
                <a:latin typeface="Calibri" pitchFamily="34" charset="0"/>
              </a:rPr>
              <a:t>African Americans are the largest minority group in 24 states, compared with 20 states in which Hispanics are the largest minority group. Washington DC has most African Americans (51%), followed by Mississippi (37%). </a:t>
            </a:r>
          </a:p>
          <a:p>
            <a:r>
              <a:rPr lang="en-GB" sz="2400" b="1" dirty="0" smtClean="0">
                <a:solidFill>
                  <a:srgbClr val="FF0000"/>
                </a:solidFill>
                <a:latin typeface="Calibri" pitchFamily="34" charset="0"/>
              </a:rPr>
              <a:t>More than half (54%) of the African American population live in the South.</a:t>
            </a:r>
            <a:endParaRPr lang="en-GB" sz="2400" b="1" dirty="0">
              <a:solidFill>
                <a:srgbClr val="FF0000"/>
              </a:solidFill>
              <a:latin typeface="Calibri" pitchFamily="34" charset="0"/>
            </a:endParaRPr>
          </a:p>
        </p:txBody>
      </p:sp>
      <p:sp>
        <p:nvSpPr>
          <p:cNvPr id="14" name="Rectangle 13"/>
          <p:cNvSpPr/>
          <p:nvPr/>
        </p:nvSpPr>
        <p:spPr>
          <a:xfrm>
            <a:off x="0" y="533407"/>
            <a:ext cx="4134402" cy="461665"/>
          </a:xfrm>
          <a:prstGeom prst="rect">
            <a:avLst/>
          </a:prstGeom>
          <a:solidFill>
            <a:schemeClr val="accent5">
              <a:lumMod val="40000"/>
              <a:lumOff val="60000"/>
            </a:schemeClr>
          </a:solidFill>
          <a:ln>
            <a:solidFill>
              <a:schemeClr val="bg1"/>
            </a:solidFill>
          </a:ln>
        </p:spPr>
        <p:txBody>
          <a:bodyPr wrap="none">
            <a:spAutoFit/>
          </a:bodyPr>
          <a:lstStyle/>
          <a:p>
            <a:r>
              <a:rPr lang="en-GB" sz="2400" b="1" dirty="0" smtClean="0">
                <a:solidFill>
                  <a:schemeClr val="bg1"/>
                </a:solidFill>
                <a:latin typeface="Calibri" pitchFamily="34" charset="0"/>
              </a:rPr>
              <a:t>Race in the USA - Demography </a:t>
            </a:r>
          </a:p>
        </p:txBody>
      </p:sp>
      <p:pic>
        <p:nvPicPr>
          <p:cNvPr id="15" name="Picture 10" descr="Showing racial diversity in USA and where people have settled"/>
          <p:cNvPicPr>
            <a:picLocks noChangeAspect="1" noChangeArrowheads="1"/>
          </p:cNvPicPr>
          <p:nvPr/>
        </p:nvPicPr>
        <p:blipFill>
          <a:blip r:embed="rId4"/>
          <a:srcRect/>
          <a:stretch>
            <a:fillRect/>
          </a:stretch>
        </p:blipFill>
        <p:spPr bwMode="auto">
          <a:xfrm>
            <a:off x="6259904" y="473336"/>
            <a:ext cx="6122148" cy="6384664"/>
          </a:xfrm>
          <a:prstGeom prst="rect">
            <a:avLst/>
          </a:prstGeom>
          <a:noFill/>
          <a:ln>
            <a:solidFill>
              <a:schemeClr val="bg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http://www.google.co.uk/url?sa=i&amp;source=images&amp;cd=&amp;docid=JnUHWfP264M4WM&amp;tbnid=kzE6uYsKXjN9sM:&amp;ved=0CAUQjBw&amp;url=http%3A%2F%2Fwww.donthatemiami.com%2Fwp-content%2Fuploads%2F2012%2F08%2F2009-usa-flag-graphics.jpg&amp;ei=8bawUtqlHeq47AaptYFY&amp;psig=AFQjCNFw7rGyVMCCLZUWpKU-DkJIIw7J6g&amp;ust=1387399281551631"/>
          <p:cNvSpPr>
            <a:spLocks noChangeAspect="1" noChangeArrowheads="1"/>
          </p:cNvSpPr>
          <p:nvPr/>
        </p:nvSpPr>
        <p:spPr bwMode="auto">
          <a:xfrm>
            <a:off x="63500" y="-136525"/>
            <a:ext cx="12649200" cy="63246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9460" name="AutoShape 4" descr="http://www.google.co.uk/url?sa=i&amp;source=images&amp;cd=&amp;docid=JnUHWfP264M4WM&amp;tbnid=kzE6uYsKXjN9sM:&amp;ved=0CAUQjBw&amp;url=http%3A%2F%2Fwww.donthatemiami.com%2Fwp-content%2Fuploads%2F2012%2F08%2F2009-usa-flag-graphics.jpg&amp;ei=8bawUtqlHeq47AaptYFY&amp;psig=AFQjCNFw7rGyVMCCLZUWpKU-DkJIIw7J6g&amp;ust=1387399281551631"/>
          <p:cNvSpPr>
            <a:spLocks noChangeAspect="1" noChangeArrowheads="1"/>
          </p:cNvSpPr>
          <p:nvPr/>
        </p:nvSpPr>
        <p:spPr bwMode="auto">
          <a:xfrm>
            <a:off x="63500" y="-136525"/>
            <a:ext cx="12649200" cy="63246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9462" name="Picture 6" descr="http://www.donthatemiami.com/wp-content/uploads/2012/08/2009-usa-flag-graphics.jpg">
            <a:hlinkClick r:id="rId2"/>
          </p:cNvPr>
          <p:cNvPicPr>
            <a:picLocks noChangeAspect="1" noChangeArrowheads="1"/>
          </p:cNvPicPr>
          <p:nvPr/>
        </p:nvPicPr>
        <p:blipFill>
          <a:blip r:embed="rId3"/>
          <a:srcRect/>
          <a:stretch>
            <a:fillRect/>
          </a:stretch>
        </p:blipFill>
        <p:spPr bwMode="auto">
          <a:xfrm>
            <a:off x="0" y="0"/>
            <a:ext cx="13716000" cy="6858000"/>
          </a:xfrm>
          <a:prstGeom prst="rect">
            <a:avLst/>
          </a:prstGeom>
          <a:solidFill>
            <a:schemeClr val="tx1"/>
          </a:solidFill>
        </p:spPr>
      </p:pic>
      <p:sp>
        <p:nvSpPr>
          <p:cNvPr id="10" name="TextBox 9"/>
          <p:cNvSpPr txBox="1"/>
          <p:nvPr/>
        </p:nvSpPr>
        <p:spPr>
          <a:xfrm>
            <a:off x="-1" y="0"/>
            <a:ext cx="2764716" cy="461665"/>
          </a:xfrm>
          <a:prstGeom prst="rect">
            <a:avLst/>
          </a:prstGeom>
          <a:solidFill>
            <a:schemeClr val="tx1"/>
          </a:solidFill>
          <a:ln>
            <a:solidFill>
              <a:schemeClr val="bg1"/>
            </a:solidFill>
          </a:ln>
        </p:spPr>
        <p:txBody>
          <a:bodyPr wrap="square" rtlCol="0">
            <a:spAutoFit/>
          </a:bodyPr>
          <a:lstStyle/>
          <a:p>
            <a:pPr algn="ctr"/>
            <a:r>
              <a:rPr lang="en-GB" sz="2400" b="1" dirty="0" smtClean="0">
                <a:solidFill>
                  <a:schemeClr val="bg1"/>
                </a:solidFill>
              </a:rPr>
              <a:t>International Issues</a:t>
            </a:r>
            <a:endParaRPr lang="en-GB" sz="2400" b="1" dirty="0">
              <a:solidFill>
                <a:schemeClr val="bg1"/>
              </a:solidFill>
            </a:endParaRPr>
          </a:p>
        </p:txBody>
      </p:sp>
      <p:sp>
        <p:nvSpPr>
          <p:cNvPr id="11" name="TextBox 10"/>
          <p:cNvSpPr txBox="1"/>
          <p:nvPr/>
        </p:nvSpPr>
        <p:spPr>
          <a:xfrm>
            <a:off x="2764715" y="0"/>
            <a:ext cx="3496236" cy="461665"/>
          </a:xfrm>
          <a:prstGeom prst="rect">
            <a:avLst/>
          </a:prstGeom>
          <a:solidFill>
            <a:schemeClr val="tx1">
              <a:lumMod val="75000"/>
            </a:schemeClr>
          </a:solidFill>
          <a:ln>
            <a:solidFill>
              <a:schemeClr val="bg1"/>
            </a:solidFill>
          </a:ln>
        </p:spPr>
        <p:txBody>
          <a:bodyPr wrap="square" rtlCol="0">
            <a:spAutoFit/>
          </a:bodyPr>
          <a:lstStyle/>
          <a:p>
            <a:r>
              <a:rPr lang="en-GB" sz="2400" b="1" dirty="0" smtClean="0"/>
              <a:t>United States of America</a:t>
            </a:r>
            <a:endParaRPr lang="en-GB" sz="2400" b="1" dirty="0"/>
          </a:p>
        </p:txBody>
      </p:sp>
      <p:sp>
        <p:nvSpPr>
          <p:cNvPr id="12" name="TextBox 11"/>
          <p:cNvSpPr txBox="1"/>
          <p:nvPr/>
        </p:nvSpPr>
        <p:spPr>
          <a:xfrm>
            <a:off x="6245498" y="0"/>
            <a:ext cx="7459744" cy="461665"/>
          </a:xfrm>
          <a:prstGeom prst="rect">
            <a:avLst/>
          </a:prstGeom>
          <a:solidFill>
            <a:schemeClr val="tx1">
              <a:lumMod val="50000"/>
            </a:schemeClr>
          </a:solidFill>
          <a:ln>
            <a:solidFill>
              <a:schemeClr val="bg1"/>
            </a:solidFill>
          </a:ln>
        </p:spPr>
        <p:txBody>
          <a:bodyPr wrap="square" rtlCol="0">
            <a:spAutoFit/>
          </a:bodyPr>
          <a:lstStyle/>
          <a:p>
            <a:r>
              <a:rPr lang="en-GB" sz="2400" b="1" dirty="0" smtClean="0"/>
              <a:t>Background information</a:t>
            </a:r>
            <a:endParaRPr lang="en-GB" sz="2400" b="1" dirty="0"/>
          </a:p>
        </p:txBody>
      </p:sp>
      <p:sp>
        <p:nvSpPr>
          <p:cNvPr id="16" name="Rectangle 15"/>
          <p:cNvSpPr/>
          <p:nvPr/>
        </p:nvSpPr>
        <p:spPr>
          <a:xfrm>
            <a:off x="1" y="1051566"/>
            <a:ext cx="4141694" cy="461665"/>
          </a:xfrm>
          <a:prstGeom prst="rect">
            <a:avLst/>
          </a:prstGeom>
          <a:solidFill>
            <a:schemeClr val="accent5">
              <a:lumMod val="40000"/>
              <a:lumOff val="60000"/>
            </a:schemeClr>
          </a:solidFill>
          <a:ln>
            <a:solidFill>
              <a:schemeClr val="bg1"/>
            </a:solidFill>
          </a:ln>
        </p:spPr>
        <p:txBody>
          <a:bodyPr wrap="square">
            <a:spAutoFit/>
          </a:bodyPr>
          <a:lstStyle/>
          <a:p>
            <a:r>
              <a:rPr lang="en-GB" sz="2400" b="1" dirty="0" smtClean="0">
                <a:solidFill>
                  <a:schemeClr val="bg1"/>
                </a:solidFill>
                <a:latin typeface="Calibri" pitchFamily="34" charset="0"/>
              </a:rPr>
              <a:t>African Americans</a:t>
            </a:r>
            <a:endParaRPr lang="en-GB" sz="2400" dirty="0">
              <a:solidFill>
                <a:schemeClr val="bg1"/>
              </a:solidFill>
              <a:latin typeface="Calibri" pitchFamily="34" charset="0"/>
            </a:endParaRPr>
          </a:p>
        </p:txBody>
      </p:sp>
      <p:sp>
        <p:nvSpPr>
          <p:cNvPr id="14" name="Rectangle 13"/>
          <p:cNvSpPr/>
          <p:nvPr/>
        </p:nvSpPr>
        <p:spPr>
          <a:xfrm>
            <a:off x="0" y="1591241"/>
            <a:ext cx="6260951" cy="2677656"/>
          </a:xfrm>
          <a:prstGeom prst="rect">
            <a:avLst/>
          </a:prstGeom>
          <a:solidFill>
            <a:schemeClr val="accent5">
              <a:lumMod val="40000"/>
              <a:lumOff val="60000"/>
            </a:schemeClr>
          </a:solidFill>
          <a:ln>
            <a:solidFill>
              <a:schemeClr val="bg1"/>
            </a:solidFill>
          </a:ln>
        </p:spPr>
        <p:txBody>
          <a:bodyPr wrap="square">
            <a:spAutoFit/>
          </a:bodyPr>
          <a:lstStyle/>
          <a:p>
            <a:r>
              <a:rPr lang="en-GB" sz="2400" dirty="0" smtClean="0">
                <a:solidFill>
                  <a:schemeClr val="bg1"/>
                </a:solidFill>
                <a:latin typeface="Calibri" pitchFamily="34" charset="0"/>
              </a:rPr>
              <a:t>Economically, African Americans have benefited from the advances made during the Civil Rights era of the 1950s and 60s. </a:t>
            </a:r>
          </a:p>
          <a:p>
            <a:r>
              <a:rPr lang="en-GB" sz="2400" b="1" dirty="0" smtClean="0">
                <a:solidFill>
                  <a:srgbClr val="FF0000"/>
                </a:solidFill>
                <a:latin typeface="Calibri" pitchFamily="34" charset="0"/>
              </a:rPr>
              <a:t>The racial disparity in poverty rates has narrowed. The black middle class grew substantially in 2000 and 47% of African Americans owned their homes</a:t>
            </a:r>
            <a:r>
              <a:rPr lang="en-GB" sz="2400" dirty="0" smtClean="0">
                <a:solidFill>
                  <a:schemeClr val="bg1"/>
                </a:solidFill>
                <a:latin typeface="Calibri" pitchFamily="34" charset="0"/>
              </a:rPr>
              <a:t>. </a:t>
            </a:r>
            <a:endParaRPr lang="en-GB" sz="2400" dirty="0">
              <a:solidFill>
                <a:schemeClr val="bg1"/>
              </a:solidFill>
              <a:latin typeface="Calibri" pitchFamily="34" charset="0"/>
            </a:endParaRPr>
          </a:p>
        </p:txBody>
      </p:sp>
      <p:sp>
        <p:nvSpPr>
          <p:cNvPr id="15" name="Rectangle 14"/>
          <p:cNvSpPr/>
          <p:nvPr/>
        </p:nvSpPr>
        <p:spPr>
          <a:xfrm>
            <a:off x="0" y="533407"/>
            <a:ext cx="4134402" cy="461665"/>
          </a:xfrm>
          <a:prstGeom prst="rect">
            <a:avLst/>
          </a:prstGeom>
          <a:solidFill>
            <a:schemeClr val="accent5">
              <a:lumMod val="40000"/>
              <a:lumOff val="60000"/>
            </a:schemeClr>
          </a:solidFill>
          <a:ln>
            <a:solidFill>
              <a:schemeClr val="bg1"/>
            </a:solidFill>
          </a:ln>
        </p:spPr>
        <p:txBody>
          <a:bodyPr wrap="none">
            <a:spAutoFit/>
          </a:bodyPr>
          <a:lstStyle/>
          <a:p>
            <a:r>
              <a:rPr lang="en-GB" sz="2400" b="1" dirty="0" smtClean="0">
                <a:solidFill>
                  <a:schemeClr val="bg1"/>
                </a:solidFill>
                <a:latin typeface="Calibri" pitchFamily="34" charset="0"/>
              </a:rPr>
              <a:t>Race in the USA - Demography </a:t>
            </a:r>
          </a:p>
        </p:txBody>
      </p:sp>
      <p:pic>
        <p:nvPicPr>
          <p:cNvPr id="17" name="Picture 10" descr="Showing racial diversity in USA and where people have settled"/>
          <p:cNvPicPr>
            <a:picLocks noChangeAspect="1" noChangeArrowheads="1"/>
          </p:cNvPicPr>
          <p:nvPr/>
        </p:nvPicPr>
        <p:blipFill>
          <a:blip r:embed="rId4"/>
          <a:srcRect/>
          <a:stretch>
            <a:fillRect/>
          </a:stretch>
        </p:blipFill>
        <p:spPr bwMode="auto">
          <a:xfrm>
            <a:off x="6259904" y="473336"/>
            <a:ext cx="6122148" cy="6384664"/>
          </a:xfrm>
          <a:prstGeom prst="rect">
            <a:avLst/>
          </a:prstGeom>
          <a:noFill/>
          <a:ln>
            <a:solidFill>
              <a:schemeClr val="bg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4" grpId="0" animBg="1"/>
    </p:bld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567</TotalTime>
  <Words>911</Words>
  <Application>Microsoft Office PowerPoint</Application>
  <PresentationFormat>Widescreen</PresentationFormat>
  <Paragraphs>128</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Century Gothic</vt:lpstr>
      <vt:lpstr>Comic Sans MS</vt:lpstr>
      <vt:lpstr>Corbel</vt:lpstr>
      <vt:lpstr>Wingdings 3</vt:lpstr>
      <vt:lpstr>Slice</vt:lpstr>
      <vt:lpstr>Background information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 Limits</dc:title>
  <dc:creator>littlejohna06s</dc:creator>
  <cp:lastModifiedBy>KDoyle</cp:lastModifiedBy>
  <cp:revision>137</cp:revision>
  <dcterms:created xsi:type="dcterms:W3CDTF">2013-05-13T08:32:34Z</dcterms:created>
  <dcterms:modified xsi:type="dcterms:W3CDTF">2016-08-15T16:06:03Z</dcterms:modified>
</cp:coreProperties>
</file>